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4" r:id="rId7"/>
    <p:sldId id="262" r:id="rId8"/>
    <p:sldId id="263" r:id="rId9"/>
    <p:sldId id="273" r:id="rId10"/>
    <p:sldId id="265" r:id="rId11"/>
    <p:sldId id="266" r:id="rId12"/>
    <p:sldId id="267" r:id="rId13"/>
    <p:sldId id="268" r:id="rId14"/>
    <p:sldId id="269" r:id="rId15"/>
    <p:sldId id="272" r:id="rId16"/>
    <p:sldId id="270" r:id="rId17"/>
    <p:sldId id="271"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263" autoAdjust="0"/>
    <p:restoredTop sz="94660"/>
  </p:normalViewPr>
  <p:slideViewPr>
    <p:cSldViewPr snapToGrid="0" snapToObjects="1">
      <p:cViewPr varScale="1">
        <p:scale>
          <a:sx n="56" d="100"/>
          <a:sy n="56" d="100"/>
        </p:scale>
        <p:origin x="-84" y="-8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11/7/2015</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11/7/2015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11/7/2015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11/7/2015</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11/7/2015</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11/7/2015</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11/7/2015</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11/7/2015</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11/7/2015</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11/7/2015</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11/7/2015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11/7/2015</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11/7/2015</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JWAC</a:t>
            </a:r>
            <a:r>
              <a:rPr lang="es-ES_tradnl" dirty="0" smtClean="0"/>
              <a:t> Meeting</a:t>
            </a:r>
            <a:endParaRPr lang="es-ES_tradnl" dirty="0"/>
          </a:p>
        </p:txBody>
      </p:sp>
      <p:sp>
        <p:nvSpPr>
          <p:cNvPr id="3" name="Subtitle 2"/>
          <p:cNvSpPr>
            <a:spLocks noGrp="1"/>
          </p:cNvSpPr>
          <p:nvPr>
            <p:ph type="subTitle" idx="1"/>
          </p:nvPr>
        </p:nvSpPr>
        <p:spPr/>
        <p:txBody>
          <a:bodyPr/>
          <a:lstStyle/>
          <a:p>
            <a:r>
              <a:rPr lang="es-ES_tradnl" dirty="0" err="1" smtClean="0"/>
              <a:t>October</a:t>
            </a:r>
            <a:r>
              <a:rPr lang="es-ES_tradnl" smtClean="0"/>
              <a:t> </a:t>
            </a:r>
            <a:r>
              <a:rPr lang="es-ES_tradnl" smtClean="0"/>
              <a:t>29, </a:t>
            </a:r>
            <a:r>
              <a:rPr lang="es-ES_tradnl" dirty="0" smtClean="0"/>
              <a:t>2015</a:t>
            </a:r>
            <a:endParaRPr lang="es-ES_tradnl" dirty="0"/>
          </a:p>
        </p:txBody>
      </p:sp>
    </p:spTree>
    <p:extLst>
      <p:ext uri="{BB962C8B-B14F-4D97-AF65-F5344CB8AC3E}">
        <p14:creationId xmlns:p14="http://schemas.microsoft.com/office/powerpoint/2010/main" val="313211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a:t>
            </a:r>
            <a:endParaRPr lang="en-US" dirty="0"/>
          </a:p>
        </p:txBody>
      </p:sp>
      <p:sp>
        <p:nvSpPr>
          <p:cNvPr id="3" name="Content Placeholder 2"/>
          <p:cNvSpPr>
            <a:spLocks noGrp="1"/>
          </p:cNvSpPr>
          <p:nvPr>
            <p:ph idx="1"/>
          </p:nvPr>
        </p:nvSpPr>
        <p:spPr/>
        <p:txBody>
          <a:bodyPr numCol="3">
            <a:normAutofit fontScale="70000" lnSpcReduction="20000"/>
          </a:bodyPr>
          <a:lstStyle/>
          <a:p>
            <a:pPr fontAlgn="base"/>
            <a:r>
              <a:rPr lang="en-US" cap="all" dirty="0"/>
              <a:t>BELGIUM (1949)</a:t>
            </a:r>
          </a:p>
          <a:p>
            <a:pPr fontAlgn="base"/>
            <a:r>
              <a:rPr lang="en-US" cap="all" dirty="0"/>
              <a:t>CANADA (1949)</a:t>
            </a:r>
          </a:p>
          <a:p>
            <a:pPr fontAlgn="base"/>
            <a:r>
              <a:rPr lang="en-US" cap="all" dirty="0"/>
              <a:t>DENMARK (1949)</a:t>
            </a:r>
          </a:p>
          <a:p>
            <a:pPr fontAlgn="base"/>
            <a:r>
              <a:rPr lang="en-US" cap="all" dirty="0"/>
              <a:t>FRANCE (1949)</a:t>
            </a:r>
          </a:p>
          <a:p>
            <a:pPr fontAlgn="base"/>
            <a:r>
              <a:rPr lang="en-US" cap="all" dirty="0"/>
              <a:t>ICELAND (1949)</a:t>
            </a:r>
          </a:p>
          <a:p>
            <a:pPr fontAlgn="base"/>
            <a:r>
              <a:rPr lang="en-US" cap="all" dirty="0"/>
              <a:t>ITALY (1949)</a:t>
            </a:r>
          </a:p>
          <a:p>
            <a:pPr fontAlgn="base"/>
            <a:r>
              <a:rPr lang="en-US" cap="all" dirty="0"/>
              <a:t>LUXEMBOURG (1949)</a:t>
            </a:r>
          </a:p>
          <a:p>
            <a:pPr fontAlgn="base"/>
            <a:r>
              <a:rPr lang="en-US" cap="all" dirty="0"/>
              <a:t>NETHERLANDS (1949)</a:t>
            </a:r>
          </a:p>
          <a:p>
            <a:pPr fontAlgn="base"/>
            <a:r>
              <a:rPr lang="en-US" cap="all" dirty="0"/>
              <a:t>NORWAY (1949)</a:t>
            </a:r>
          </a:p>
          <a:p>
            <a:pPr fontAlgn="base"/>
            <a:r>
              <a:rPr lang="en-US" cap="all" dirty="0"/>
              <a:t>PORTUGAL (1949)</a:t>
            </a:r>
          </a:p>
          <a:p>
            <a:pPr fontAlgn="base"/>
            <a:r>
              <a:rPr lang="en-US" cap="all" dirty="0"/>
              <a:t>THE UNITED KINGDOM (1949)</a:t>
            </a:r>
          </a:p>
          <a:p>
            <a:pPr fontAlgn="base"/>
            <a:r>
              <a:rPr lang="en-US" cap="all" dirty="0"/>
              <a:t>THE UNITED STATES (1949)</a:t>
            </a:r>
          </a:p>
          <a:p>
            <a:pPr fontAlgn="base"/>
            <a:r>
              <a:rPr lang="en-US" cap="all" dirty="0"/>
              <a:t>GREECE (1952)</a:t>
            </a:r>
          </a:p>
          <a:p>
            <a:pPr fontAlgn="base"/>
            <a:r>
              <a:rPr lang="en-US" cap="all" dirty="0"/>
              <a:t>TURKEY (1952)</a:t>
            </a:r>
          </a:p>
          <a:p>
            <a:pPr fontAlgn="base"/>
            <a:r>
              <a:rPr lang="en-US" cap="all" dirty="0"/>
              <a:t>GERMANY (1955)</a:t>
            </a:r>
          </a:p>
          <a:p>
            <a:pPr fontAlgn="base"/>
            <a:r>
              <a:rPr lang="en-US" cap="all" dirty="0"/>
              <a:t>SPAIN (1982)</a:t>
            </a:r>
          </a:p>
          <a:p>
            <a:pPr fontAlgn="base"/>
            <a:r>
              <a:rPr lang="en-US" cap="all" dirty="0"/>
              <a:t>CZECH REPUBLIC (1999)</a:t>
            </a:r>
          </a:p>
          <a:p>
            <a:pPr fontAlgn="base"/>
            <a:r>
              <a:rPr lang="en-US" cap="all" dirty="0"/>
              <a:t>HUNGARY (1999)</a:t>
            </a:r>
          </a:p>
          <a:p>
            <a:pPr fontAlgn="base"/>
            <a:r>
              <a:rPr lang="en-US" cap="all" dirty="0"/>
              <a:t>POLAND (1999)</a:t>
            </a:r>
          </a:p>
          <a:p>
            <a:pPr fontAlgn="base"/>
            <a:r>
              <a:rPr lang="en-US" cap="all" dirty="0"/>
              <a:t>BULGARIA (2004)</a:t>
            </a:r>
          </a:p>
          <a:p>
            <a:pPr fontAlgn="base"/>
            <a:r>
              <a:rPr lang="en-US" cap="all" dirty="0"/>
              <a:t>ESTONIA (2004)</a:t>
            </a:r>
          </a:p>
          <a:p>
            <a:pPr fontAlgn="base"/>
            <a:r>
              <a:rPr lang="en-US" cap="all" dirty="0"/>
              <a:t>LATVIA (2004)</a:t>
            </a:r>
          </a:p>
          <a:p>
            <a:pPr fontAlgn="base"/>
            <a:r>
              <a:rPr lang="en-US" cap="all" dirty="0"/>
              <a:t>LITHUANIA (2004)</a:t>
            </a:r>
          </a:p>
          <a:p>
            <a:pPr fontAlgn="base"/>
            <a:r>
              <a:rPr lang="en-US" cap="all" dirty="0"/>
              <a:t>ROMANIA (2004)</a:t>
            </a:r>
          </a:p>
          <a:p>
            <a:pPr fontAlgn="base"/>
            <a:r>
              <a:rPr lang="en-US" cap="all" dirty="0"/>
              <a:t>SLOVAKIA (2004)</a:t>
            </a:r>
          </a:p>
          <a:p>
            <a:pPr fontAlgn="base"/>
            <a:r>
              <a:rPr lang="en-US" cap="all" dirty="0"/>
              <a:t>SLOVENIA (2004)</a:t>
            </a:r>
          </a:p>
          <a:p>
            <a:pPr fontAlgn="base"/>
            <a:r>
              <a:rPr lang="en-US" cap="all" dirty="0"/>
              <a:t>ALBANIA (2009)</a:t>
            </a:r>
          </a:p>
          <a:p>
            <a:pPr fontAlgn="base"/>
            <a:r>
              <a:rPr lang="en-US" cap="all" dirty="0"/>
              <a:t>CROATIA (2009)</a:t>
            </a:r>
          </a:p>
          <a:p>
            <a:endParaRPr lang="en-US" dirty="0"/>
          </a:p>
        </p:txBody>
      </p:sp>
    </p:spTree>
    <p:extLst>
      <p:ext uri="{BB962C8B-B14F-4D97-AF65-F5344CB8AC3E}">
        <p14:creationId xmlns:p14="http://schemas.microsoft.com/office/powerpoint/2010/main" val="1000274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Points</a:t>
            </a:r>
            <a:endParaRPr lang="en-US" dirty="0"/>
          </a:p>
        </p:txBody>
      </p:sp>
      <p:sp>
        <p:nvSpPr>
          <p:cNvPr id="3" name="Content Placeholder 2"/>
          <p:cNvSpPr>
            <a:spLocks noGrp="1"/>
          </p:cNvSpPr>
          <p:nvPr>
            <p:ph idx="1"/>
          </p:nvPr>
        </p:nvSpPr>
        <p:spPr/>
        <p:txBody>
          <a:bodyPr>
            <a:normAutofit/>
          </a:bodyPr>
          <a:lstStyle/>
          <a:p>
            <a:r>
              <a:rPr lang="en-US" dirty="0" smtClean="0"/>
              <a:t>Political/Military Alliance</a:t>
            </a:r>
          </a:p>
          <a:p>
            <a:pPr lvl="1"/>
            <a:r>
              <a:rPr lang="en-US" dirty="0" smtClean="0"/>
              <a:t>Political-promotes democratic values and encourages consultation/cooperation on defense and security issues</a:t>
            </a:r>
          </a:p>
          <a:p>
            <a:pPr lvl="1"/>
            <a:r>
              <a:rPr lang="en-US" dirty="0" smtClean="0"/>
              <a:t>Military-peaceful resolution of disputes, military capacity to undertake crisis-management operations-article 5 of Washington Treaty or UN mandate</a:t>
            </a:r>
          </a:p>
          <a:p>
            <a:r>
              <a:rPr lang="en-US" dirty="0" smtClean="0"/>
              <a:t>Collective Security (Collective Defense) – 9/11</a:t>
            </a:r>
          </a:p>
          <a:p>
            <a:r>
              <a:rPr lang="en-US" dirty="0" smtClean="0"/>
              <a:t>2010 Strategic Concept-Collective defense, crisis-management</a:t>
            </a:r>
          </a:p>
          <a:p>
            <a:endParaRPr lang="en-US" dirty="0" smtClean="0"/>
          </a:p>
          <a:p>
            <a:endParaRPr lang="en-US" dirty="0"/>
          </a:p>
        </p:txBody>
      </p:sp>
    </p:spTree>
    <p:extLst>
      <p:ext uri="{BB962C8B-B14F-4D97-AF65-F5344CB8AC3E}">
        <p14:creationId xmlns:p14="http://schemas.microsoft.com/office/powerpoint/2010/main" val="2607396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Decisions and Consultations</a:t>
            </a:r>
            <a:endParaRPr lang="en-US" dirty="0"/>
          </a:p>
        </p:txBody>
      </p:sp>
      <p:sp>
        <p:nvSpPr>
          <p:cNvPr id="3" name="Content Placeholder 2"/>
          <p:cNvSpPr>
            <a:spLocks noGrp="1"/>
          </p:cNvSpPr>
          <p:nvPr>
            <p:ph idx="1"/>
          </p:nvPr>
        </p:nvSpPr>
        <p:spPr/>
        <p:txBody>
          <a:bodyPr/>
          <a:lstStyle/>
          <a:p>
            <a:r>
              <a:rPr lang="en-US" dirty="0" smtClean="0"/>
              <a:t>Decisions by consensus – no voting</a:t>
            </a:r>
          </a:p>
          <a:p>
            <a:r>
              <a:rPr lang="en-US" dirty="0" smtClean="0"/>
              <a:t>Crisis Management</a:t>
            </a:r>
          </a:p>
          <a:p>
            <a:pPr lvl="1"/>
            <a:r>
              <a:rPr lang="en-US" dirty="0" smtClean="0"/>
              <a:t>Afghanistan, Kosovo, Counter-piracy, Mediterranean, African Union</a:t>
            </a:r>
            <a:endParaRPr lang="en-US" dirty="0"/>
          </a:p>
          <a:p>
            <a:r>
              <a:rPr lang="en-US" dirty="0" smtClean="0"/>
              <a:t>Partnerships-countries that work with NATO but are not a part of NATO, 41 partner countries</a:t>
            </a:r>
          </a:p>
        </p:txBody>
      </p:sp>
    </p:spTree>
    <p:extLst>
      <p:ext uri="{BB962C8B-B14F-4D97-AF65-F5344CB8AC3E}">
        <p14:creationId xmlns:p14="http://schemas.microsoft.com/office/powerpoint/2010/main" val="3647400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Events</a:t>
            </a:r>
            <a:endParaRPr lang="en-US" dirty="0"/>
          </a:p>
        </p:txBody>
      </p:sp>
      <p:sp>
        <p:nvSpPr>
          <p:cNvPr id="3" name="Content Placeholder 2"/>
          <p:cNvSpPr>
            <a:spLocks noGrp="1"/>
          </p:cNvSpPr>
          <p:nvPr>
            <p:ph idx="1"/>
          </p:nvPr>
        </p:nvSpPr>
        <p:spPr/>
        <p:txBody>
          <a:bodyPr>
            <a:normAutofit/>
          </a:bodyPr>
          <a:lstStyle/>
          <a:p>
            <a:r>
              <a:rPr lang="en-US" dirty="0" smtClean="0"/>
              <a:t>1949-Birth of NATO through the Washington Treaty </a:t>
            </a:r>
          </a:p>
          <a:p>
            <a:r>
              <a:rPr lang="en-US" dirty="0" smtClean="0"/>
              <a:t>1989-Fall of the Berlin Wall</a:t>
            </a:r>
          </a:p>
          <a:p>
            <a:r>
              <a:rPr lang="en-US" dirty="0" smtClean="0"/>
              <a:t>1991-Partnerships with some former USSR states</a:t>
            </a:r>
          </a:p>
          <a:p>
            <a:r>
              <a:rPr lang="en-US" dirty="0" smtClean="0"/>
              <a:t>First crisis-management operation in Bosnia Herzegovina</a:t>
            </a:r>
          </a:p>
          <a:p>
            <a:r>
              <a:rPr lang="en-US" dirty="0" smtClean="0"/>
              <a:t>2001-9/11</a:t>
            </a:r>
          </a:p>
          <a:p>
            <a:r>
              <a:rPr lang="en-US" dirty="0" smtClean="0"/>
              <a:t>2003-NATO takes command of ISAF in Afghanistan</a:t>
            </a:r>
          </a:p>
          <a:p>
            <a:r>
              <a:rPr lang="en-US" dirty="0" smtClean="0"/>
              <a:t>2010- 2010 Strategic Concept- “Active Engagement, Modern Defense”</a:t>
            </a:r>
            <a:endParaRPr lang="en-US" dirty="0"/>
          </a:p>
        </p:txBody>
      </p:sp>
    </p:spTree>
    <p:extLst>
      <p:ext uri="{BB962C8B-B14F-4D97-AF65-F5344CB8AC3E}">
        <p14:creationId xmlns:p14="http://schemas.microsoft.com/office/powerpoint/2010/main" val="3193407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Structures</a:t>
            </a:r>
            <a:endParaRPr lang="en-US" dirty="0"/>
          </a:p>
        </p:txBody>
      </p:sp>
      <p:sp>
        <p:nvSpPr>
          <p:cNvPr id="3" name="Content Placeholder 2"/>
          <p:cNvSpPr>
            <a:spLocks noGrp="1"/>
          </p:cNvSpPr>
          <p:nvPr>
            <p:ph idx="1"/>
          </p:nvPr>
        </p:nvSpPr>
        <p:spPr/>
        <p:txBody>
          <a:bodyPr/>
          <a:lstStyle/>
          <a:p>
            <a:r>
              <a:rPr lang="en-US" dirty="0" smtClean="0"/>
              <a:t>Each country has permanent delegation </a:t>
            </a:r>
          </a:p>
          <a:p>
            <a:r>
              <a:rPr lang="en-US" dirty="0" smtClean="0"/>
              <a:t>North Atlantic Council-decision makers</a:t>
            </a:r>
          </a:p>
          <a:p>
            <a:r>
              <a:rPr lang="en-US" dirty="0" smtClean="0"/>
              <a:t>Sub-committees</a:t>
            </a:r>
          </a:p>
          <a:p>
            <a:r>
              <a:rPr lang="en-US" dirty="0" smtClean="0"/>
              <a:t>Secretary General</a:t>
            </a:r>
          </a:p>
          <a:p>
            <a:r>
              <a:rPr lang="en-US" dirty="0" smtClean="0"/>
              <a:t>Military Committee</a:t>
            </a:r>
          </a:p>
          <a:p>
            <a:endParaRPr lang="en-US" dirty="0"/>
          </a:p>
        </p:txBody>
      </p:sp>
    </p:spTree>
    <p:extLst>
      <p:ext uri="{BB962C8B-B14F-4D97-AF65-F5344CB8AC3E}">
        <p14:creationId xmlns:p14="http://schemas.microsoft.com/office/powerpoint/2010/main" val="1324384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Bookings Institution</a:t>
            </a:r>
            <a:endParaRPr lang="en-US" dirty="0"/>
          </a:p>
        </p:txBody>
      </p:sp>
      <p:sp>
        <p:nvSpPr>
          <p:cNvPr id="3" name="Subtitle 2"/>
          <p:cNvSpPr>
            <a:spLocks noGrp="1"/>
          </p:cNvSpPr>
          <p:nvPr>
            <p:ph type="subTitle" idx="1"/>
          </p:nvPr>
        </p:nvSpPr>
        <p:spPr/>
        <p:txBody>
          <a:bodyPr/>
          <a:lstStyle/>
          <a:p>
            <a:r>
              <a:rPr lang="en-US" dirty="0" smtClean="0"/>
              <a:t>Gordon Li</a:t>
            </a:r>
            <a:endParaRPr lang="en-US" dirty="0"/>
          </a:p>
        </p:txBody>
      </p:sp>
    </p:spTree>
    <p:extLst>
      <p:ext uri="{BB962C8B-B14F-4D97-AF65-F5344CB8AC3E}">
        <p14:creationId xmlns:p14="http://schemas.microsoft.com/office/powerpoint/2010/main" val="845059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Purpose of NATO Bookings Institute</a:t>
            </a:r>
            <a:endParaRPr lang="en-US" dirty="0"/>
          </a:p>
        </p:txBody>
      </p:sp>
      <p:sp>
        <p:nvSpPr>
          <p:cNvPr id="3" name="Content Placeholder 2"/>
          <p:cNvSpPr>
            <a:spLocks noGrp="1"/>
          </p:cNvSpPr>
          <p:nvPr>
            <p:ph idx="1"/>
          </p:nvPr>
        </p:nvSpPr>
        <p:spPr/>
        <p:txBody>
          <a:bodyPr>
            <a:normAutofit/>
          </a:bodyPr>
          <a:lstStyle/>
          <a:p>
            <a:r>
              <a:rPr lang="en-US" dirty="0" smtClean="0"/>
              <a:t>Problems arise regarding the purpose of NATO</a:t>
            </a:r>
          </a:p>
          <a:p>
            <a:r>
              <a:rPr lang="en-US" dirty="0" smtClean="0"/>
              <a:t>The fall of the Soviet Union caused a loss of purpose in the organization</a:t>
            </a:r>
          </a:p>
          <a:p>
            <a:r>
              <a:rPr lang="en-US" dirty="0" smtClean="0"/>
              <a:t>NATO has opened membership to many former Soviet satellites</a:t>
            </a:r>
          </a:p>
          <a:p>
            <a:r>
              <a:rPr lang="en-US" dirty="0" smtClean="0"/>
              <a:t>Some support extending the organization beyond military alliances</a:t>
            </a:r>
          </a:p>
          <a:p>
            <a:r>
              <a:rPr lang="en-US" dirty="0" smtClean="0"/>
              <a:t>There is a lot of uncertainty in the future organization of NATO</a:t>
            </a:r>
            <a:endParaRPr lang="en-US" dirty="0"/>
          </a:p>
        </p:txBody>
      </p:sp>
      <p:sp>
        <p:nvSpPr>
          <p:cNvPr id="4" name="Text Placeholder 3"/>
          <p:cNvSpPr>
            <a:spLocks noGrp="1"/>
          </p:cNvSpPr>
          <p:nvPr>
            <p:ph type="body" sz="half" idx="2"/>
          </p:nvPr>
        </p:nvSpPr>
        <p:spPr/>
        <p:txBody>
          <a:bodyPr/>
          <a:lstStyle/>
          <a:p>
            <a:r>
              <a:rPr lang="es-ES_tradnl" dirty="0" smtClean="0"/>
              <a:t>Gordon Li</a:t>
            </a:r>
            <a:endParaRPr lang="es-ES_tradnl" dirty="0"/>
          </a:p>
        </p:txBody>
      </p:sp>
    </p:spTree>
    <p:extLst>
      <p:ext uri="{BB962C8B-B14F-4D97-AF65-F5344CB8AC3E}">
        <p14:creationId xmlns:p14="http://schemas.microsoft.com/office/powerpoint/2010/main" val="40798918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Council on Foreign Relations</a:t>
            </a:r>
            <a:endParaRPr lang="en-US" dirty="0"/>
          </a:p>
        </p:txBody>
      </p:sp>
      <p:sp>
        <p:nvSpPr>
          <p:cNvPr id="3" name="Subtitle 2"/>
          <p:cNvSpPr>
            <a:spLocks noGrp="1"/>
          </p:cNvSpPr>
          <p:nvPr>
            <p:ph type="subTitle" idx="1"/>
          </p:nvPr>
        </p:nvSpPr>
        <p:spPr/>
        <p:txBody>
          <a:bodyPr/>
          <a:lstStyle/>
          <a:p>
            <a:r>
              <a:rPr lang="en-US" dirty="0" smtClean="0"/>
              <a:t>Eric Sun</a:t>
            </a:r>
            <a:endParaRPr lang="en-US" dirty="0"/>
          </a:p>
        </p:txBody>
      </p:sp>
    </p:spTree>
    <p:extLst>
      <p:ext uri="{BB962C8B-B14F-4D97-AF65-F5344CB8AC3E}">
        <p14:creationId xmlns:p14="http://schemas.microsoft.com/office/powerpoint/2010/main" val="2820230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smtClean="0"/>
              <a:t>Introduction</a:t>
            </a:r>
            <a:endParaRPr lang="es-ES_tradnl" dirty="0"/>
          </a:p>
        </p:txBody>
      </p:sp>
      <p:sp>
        <p:nvSpPr>
          <p:cNvPr id="3" name="Content Placeholder 2"/>
          <p:cNvSpPr>
            <a:spLocks noGrp="1"/>
          </p:cNvSpPr>
          <p:nvPr>
            <p:ph idx="1"/>
          </p:nvPr>
        </p:nvSpPr>
        <p:spPr/>
        <p:txBody>
          <a:bodyPr/>
          <a:lstStyle/>
          <a:p>
            <a:r>
              <a:rPr lang="es-ES_tradnl" dirty="0" smtClean="0"/>
              <a:t>NATO </a:t>
            </a:r>
            <a:r>
              <a:rPr lang="es-ES_tradnl" dirty="0" err="1" smtClean="0"/>
              <a:t>is</a:t>
            </a:r>
            <a:r>
              <a:rPr lang="es-ES_tradnl" dirty="0" smtClean="0"/>
              <a:t> a </a:t>
            </a:r>
            <a:r>
              <a:rPr lang="es-ES_tradnl" dirty="0" err="1" smtClean="0"/>
              <a:t>cornerstone</a:t>
            </a:r>
            <a:r>
              <a:rPr lang="es-ES_tradnl" dirty="0" smtClean="0"/>
              <a:t> of </a:t>
            </a:r>
            <a:r>
              <a:rPr lang="es-ES_tradnl" dirty="0" err="1" smtClean="0"/>
              <a:t>transatlantic</a:t>
            </a:r>
            <a:r>
              <a:rPr lang="es-ES_tradnl" dirty="0" smtClean="0"/>
              <a:t> </a:t>
            </a:r>
            <a:r>
              <a:rPr lang="es-ES_tradnl" dirty="0" err="1" smtClean="0"/>
              <a:t>security</a:t>
            </a:r>
            <a:endParaRPr lang="es-ES_tradnl" dirty="0" smtClean="0"/>
          </a:p>
          <a:p>
            <a:r>
              <a:rPr lang="es-ES_tradnl" dirty="0" err="1" smtClean="0"/>
              <a:t>Founded</a:t>
            </a:r>
            <a:r>
              <a:rPr lang="es-ES_tradnl" dirty="0" smtClean="0"/>
              <a:t> in 1949 </a:t>
            </a:r>
            <a:r>
              <a:rPr lang="es-ES_tradnl" dirty="0" err="1" smtClean="0"/>
              <a:t>against</a:t>
            </a:r>
            <a:r>
              <a:rPr lang="es-ES_tradnl" dirty="0" smtClean="0"/>
              <a:t> Soviet </a:t>
            </a:r>
            <a:r>
              <a:rPr lang="es-ES_tradnl" dirty="0" err="1" smtClean="0"/>
              <a:t>aggression</a:t>
            </a:r>
            <a:endParaRPr lang="es-ES_tradnl" dirty="0" smtClean="0"/>
          </a:p>
          <a:p>
            <a:r>
              <a:rPr lang="es-ES_tradnl" dirty="0" err="1" smtClean="0"/>
              <a:t>Evolved</a:t>
            </a:r>
            <a:r>
              <a:rPr lang="es-ES_tradnl" dirty="0" smtClean="0"/>
              <a:t> </a:t>
            </a:r>
            <a:r>
              <a:rPr lang="es-ES_tradnl" dirty="0" err="1" smtClean="0"/>
              <a:t>to</a:t>
            </a:r>
            <a:r>
              <a:rPr lang="es-ES_tradnl" dirty="0" smtClean="0"/>
              <a:t> </a:t>
            </a:r>
            <a:r>
              <a:rPr lang="es-ES_tradnl" dirty="0" err="1" smtClean="0"/>
              <a:t>confront</a:t>
            </a:r>
            <a:r>
              <a:rPr lang="es-ES_tradnl" dirty="0" smtClean="0"/>
              <a:t> </a:t>
            </a:r>
            <a:r>
              <a:rPr lang="es-ES_tradnl" dirty="0" err="1" smtClean="0"/>
              <a:t>thrats</a:t>
            </a:r>
            <a:r>
              <a:rPr lang="es-ES_tradnl" dirty="0" smtClean="0"/>
              <a:t> </a:t>
            </a:r>
            <a:r>
              <a:rPr lang="es-ES_tradnl" dirty="0" err="1" smtClean="0"/>
              <a:t>from</a:t>
            </a:r>
            <a:r>
              <a:rPr lang="es-ES_tradnl" dirty="0" smtClean="0"/>
              <a:t> </a:t>
            </a:r>
            <a:r>
              <a:rPr lang="es-ES_tradnl" dirty="0" err="1" smtClean="0"/>
              <a:t>piracy</a:t>
            </a:r>
            <a:r>
              <a:rPr lang="es-ES_tradnl" dirty="0" smtClean="0"/>
              <a:t> off </a:t>
            </a:r>
            <a:r>
              <a:rPr lang="es-ES_tradnl" dirty="0" err="1" smtClean="0"/>
              <a:t>the</a:t>
            </a:r>
            <a:r>
              <a:rPr lang="es-ES_tradnl" dirty="0" smtClean="0"/>
              <a:t> </a:t>
            </a:r>
            <a:r>
              <a:rPr lang="es-ES_tradnl" dirty="0" err="1" smtClean="0"/>
              <a:t>Horn</a:t>
            </a:r>
            <a:r>
              <a:rPr lang="es-ES_tradnl" dirty="0" smtClean="0"/>
              <a:t> of </a:t>
            </a:r>
            <a:r>
              <a:rPr lang="es-ES_tradnl" dirty="0" err="1" smtClean="0"/>
              <a:t>Africa</a:t>
            </a:r>
            <a:r>
              <a:rPr lang="es-ES_tradnl" dirty="0" smtClean="0"/>
              <a:t> </a:t>
            </a:r>
            <a:r>
              <a:rPr lang="es-ES_tradnl" dirty="0" err="1" smtClean="0"/>
              <a:t>to</a:t>
            </a:r>
            <a:r>
              <a:rPr lang="es-ES_tradnl" dirty="0" smtClean="0"/>
              <a:t> </a:t>
            </a:r>
            <a:r>
              <a:rPr lang="es-ES_tradnl" dirty="0" err="1" smtClean="0"/>
              <a:t>Taliban</a:t>
            </a:r>
            <a:r>
              <a:rPr lang="es-ES_tradnl" dirty="0" smtClean="0"/>
              <a:t> in </a:t>
            </a:r>
            <a:r>
              <a:rPr lang="es-ES_tradnl" dirty="0" err="1" smtClean="0"/>
              <a:t>Afghanistan</a:t>
            </a:r>
            <a:endParaRPr lang="es-ES_tradnl" dirty="0"/>
          </a:p>
        </p:txBody>
      </p:sp>
    </p:spTree>
    <p:extLst>
      <p:ext uri="{BB962C8B-B14F-4D97-AF65-F5344CB8AC3E}">
        <p14:creationId xmlns:p14="http://schemas.microsoft.com/office/powerpoint/2010/main" val="1310931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 Post-Cold War Pivot</a:t>
            </a:r>
            <a:endParaRPr lang="en-US"/>
          </a:p>
        </p:txBody>
      </p:sp>
      <p:sp>
        <p:nvSpPr>
          <p:cNvPr id="3" name="Content Placeholder 2"/>
          <p:cNvSpPr>
            <a:spLocks noGrp="1"/>
          </p:cNvSpPr>
          <p:nvPr>
            <p:ph idx="1"/>
          </p:nvPr>
        </p:nvSpPr>
        <p:spPr/>
        <p:txBody>
          <a:bodyPr/>
          <a:lstStyle/>
          <a:p>
            <a:r>
              <a:rPr lang="en-US" dirty="0" smtClean="0"/>
              <a:t>After the demise of the Soviet Union in 1991, the future of NATO was debated. </a:t>
            </a:r>
          </a:p>
          <a:p>
            <a:r>
              <a:rPr lang="en-US" dirty="0" smtClean="0"/>
              <a:t>Pres. Clinton wanted to expand NATO to the east and consolidate democratic gains, while some US officials wanted to peel back Pentagon commitments in Europe</a:t>
            </a:r>
          </a:p>
          <a:p>
            <a:r>
              <a:rPr lang="en-US" dirty="0" smtClean="0"/>
              <a:t>European nations were also conflicted about alienating Russia by accident</a:t>
            </a:r>
            <a:endParaRPr lang="en-US" dirty="0"/>
          </a:p>
        </p:txBody>
      </p:sp>
    </p:spTree>
    <p:extLst>
      <p:ext uri="{BB962C8B-B14F-4D97-AF65-F5344CB8AC3E}">
        <p14:creationId xmlns:p14="http://schemas.microsoft.com/office/powerpoint/2010/main" val="1180002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Speaker </a:t>
            </a:r>
            <a:r>
              <a:rPr lang="es-ES_tradnl" dirty="0" err="1" smtClean="0"/>
              <a:t>Event</a:t>
            </a:r>
            <a:r>
              <a:rPr lang="es-ES_tradnl" dirty="0" smtClean="0"/>
              <a:t> Date</a:t>
            </a:r>
            <a:endParaRPr lang="es-ES_tradnl" dirty="0"/>
          </a:p>
        </p:txBody>
      </p:sp>
      <p:sp>
        <p:nvSpPr>
          <p:cNvPr id="3" name="Content Placeholder 2"/>
          <p:cNvSpPr>
            <a:spLocks noGrp="1"/>
          </p:cNvSpPr>
          <p:nvPr>
            <p:ph idx="1"/>
          </p:nvPr>
        </p:nvSpPr>
        <p:spPr/>
        <p:txBody>
          <a:bodyPr/>
          <a:lstStyle/>
          <a:p>
            <a:r>
              <a:rPr lang="es-ES_tradnl" dirty="0" err="1" smtClean="0"/>
              <a:t>November</a:t>
            </a:r>
            <a:r>
              <a:rPr lang="es-ES_tradnl" dirty="0" smtClean="0"/>
              <a:t> 18 (</a:t>
            </a:r>
            <a:r>
              <a:rPr lang="es-ES_tradnl" dirty="0" err="1" smtClean="0"/>
              <a:t>Wednesday</a:t>
            </a:r>
            <a:r>
              <a:rPr lang="es-ES_tradnl" dirty="0" smtClean="0"/>
              <a:t> </a:t>
            </a:r>
            <a:r>
              <a:rPr lang="es-ES_tradnl" dirty="0" err="1" smtClean="0"/>
              <a:t>before</a:t>
            </a:r>
            <a:r>
              <a:rPr lang="es-ES_tradnl" dirty="0" smtClean="0"/>
              <a:t> </a:t>
            </a:r>
            <a:r>
              <a:rPr lang="es-ES_tradnl" dirty="0" err="1" smtClean="0"/>
              <a:t>Thanksgiving</a:t>
            </a:r>
            <a:r>
              <a:rPr lang="es-ES_tradnl" dirty="0" smtClean="0"/>
              <a:t> break)</a:t>
            </a:r>
          </a:p>
          <a:p>
            <a:r>
              <a:rPr lang="es-ES_tradnl" dirty="0" err="1" smtClean="0"/>
              <a:t>After</a:t>
            </a:r>
            <a:r>
              <a:rPr lang="es-ES_tradnl" dirty="0" smtClean="0"/>
              <a:t> 8th </a:t>
            </a:r>
            <a:r>
              <a:rPr lang="es-ES_tradnl" dirty="0" err="1" smtClean="0"/>
              <a:t>period</a:t>
            </a:r>
            <a:endParaRPr lang="es-ES_tradnl" dirty="0" smtClean="0"/>
          </a:p>
          <a:p>
            <a:r>
              <a:rPr lang="es-ES_tradnl" dirty="0" err="1" smtClean="0"/>
              <a:t>We</a:t>
            </a:r>
            <a:r>
              <a:rPr lang="es-ES_tradnl" dirty="0" smtClean="0"/>
              <a:t> </a:t>
            </a:r>
            <a:r>
              <a:rPr lang="es-ES_tradnl" dirty="0" err="1" smtClean="0"/>
              <a:t>will</a:t>
            </a:r>
            <a:r>
              <a:rPr lang="es-ES_tradnl" dirty="0" smtClean="0"/>
              <a:t> </a:t>
            </a:r>
            <a:r>
              <a:rPr lang="es-ES_tradnl" dirty="0" err="1" smtClean="0"/>
              <a:t>talk</a:t>
            </a:r>
            <a:r>
              <a:rPr lang="es-ES_tradnl" dirty="0" smtClean="0"/>
              <a:t> </a:t>
            </a:r>
            <a:r>
              <a:rPr lang="es-ES_tradnl" dirty="0" err="1" smtClean="0"/>
              <a:t>to</a:t>
            </a:r>
            <a:r>
              <a:rPr lang="es-ES_tradnl" dirty="0" smtClean="0"/>
              <a:t> APUSH, WHAP, and IB </a:t>
            </a:r>
            <a:r>
              <a:rPr lang="es-ES_tradnl" dirty="0" err="1" smtClean="0"/>
              <a:t>teachers</a:t>
            </a:r>
            <a:r>
              <a:rPr lang="es-ES_tradnl" dirty="0" smtClean="0"/>
              <a:t> </a:t>
            </a:r>
            <a:r>
              <a:rPr lang="es-ES_tradnl" dirty="0" err="1" smtClean="0"/>
              <a:t>to</a:t>
            </a:r>
            <a:r>
              <a:rPr lang="es-ES_tradnl" dirty="0" smtClean="0"/>
              <a:t> </a:t>
            </a:r>
            <a:r>
              <a:rPr lang="es-ES_tradnl" dirty="0" err="1" smtClean="0"/>
              <a:t>see</a:t>
            </a:r>
            <a:r>
              <a:rPr lang="es-ES_tradnl" dirty="0" smtClean="0"/>
              <a:t> </a:t>
            </a:r>
            <a:r>
              <a:rPr lang="es-ES_tradnl" dirty="0" err="1" smtClean="0"/>
              <a:t>if</a:t>
            </a:r>
            <a:r>
              <a:rPr lang="es-ES_tradnl" dirty="0" smtClean="0"/>
              <a:t> </a:t>
            </a:r>
            <a:r>
              <a:rPr lang="es-ES_tradnl" dirty="0" err="1" smtClean="0"/>
              <a:t>they</a:t>
            </a:r>
            <a:r>
              <a:rPr lang="es-ES_tradnl" dirty="0" smtClean="0"/>
              <a:t> </a:t>
            </a:r>
            <a:r>
              <a:rPr lang="es-ES_tradnl" dirty="0" err="1" smtClean="0"/>
              <a:t>will</a:t>
            </a:r>
            <a:r>
              <a:rPr lang="es-ES_tradnl" dirty="0" smtClean="0"/>
              <a:t> </a:t>
            </a:r>
            <a:r>
              <a:rPr lang="es-ES_tradnl" dirty="0" err="1" smtClean="0"/>
              <a:t>offer</a:t>
            </a:r>
            <a:r>
              <a:rPr lang="es-ES_tradnl" dirty="0" smtClean="0"/>
              <a:t> extra </a:t>
            </a:r>
            <a:r>
              <a:rPr lang="es-ES_tradnl" dirty="0" err="1" smtClean="0"/>
              <a:t>credit</a:t>
            </a:r>
            <a:r>
              <a:rPr lang="es-ES_tradnl" dirty="0" smtClean="0"/>
              <a:t> </a:t>
            </a:r>
            <a:r>
              <a:rPr lang="es-ES_tradnl" dirty="0" err="1" smtClean="0"/>
              <a:t>for</a:t>
            </a:r>
            <a:r>
              <a:rPr lang="es-ES_tradnl" dirty="0" smtClean="0"/>
              <a:t> </a:t>
            </a:r>
            <a:r>
              <a:rPr lang="es-ES_tradnl" dirty="0" err="1" smtClean="0"/>
              <a:t>attending</a:t>
            </a:r>
            <a:endParaRPr lang="es-ES_tradnl" dirty="0" smtClean="0"/>
          </a:p>
          <a:p>
            <a:r>
              <a:rPr lang="es-ES_tradnl" dirty="0" err="1" smtClean="0"/>
              <a:t>The</a:t>
            </a:r>
            <a:r>
              <a:rPr lang="es-ES_tradnl" dirty="0" smtClean="0"/>
              <a:t> </a:t>
            </a:r>
            <a:r>
              <a:rPr lang="es-ES_tradnl" dirty="0" err="1" smtClean="0"/>
              <a:t>topic</a:t>
            </a:r>
            <a:r>
              <a:rPr lang="es-ES_tradnl" dirty="0" smtClean="0"/>
              <a:t> </a:t>
            </a:r>
            <a:r>
              <a:rPr lang="es-ES_tradnl" dirty="0" err="1" smtClean="0"/>
              <a:t>is</a:t>
            </a:r>
            <a:r>
              <a:rPr lang="es-ES_tradnl" dirty="0" smtClean="0"/>
              <a:t>: </a:t>
            </a:r>
            <a:r>
              <a:rPr lang="es-ES_tradnl" dirty="0" err="1" smtClean="0"/>
              <a:t>Life</a:t>
            </a:r>
            <a:r>
              <a:rPr lang="es-ES_tradnl" dirty="0" smtClean="0"/>
              <a:t> as a </a:t>
            </a:r>
            <a:r>
              <a:rPr lang="es-ES_tradnl" dirty="0" err="1" smtClean="0"/>
              <a:t>Refugee</a:t>
            </a:r>
            <a:r>
              <a:rPr lang="es-ES_tradnl" dirty="0" smtClean="0"/>
              <a:t> (</a:t>
            </a:r>
            <a:r>
              <a:rPr lang="es-ES_tradnl" dirty="0" err="1" smtClean="0"/>
              <a:t>or</a:t>
            </a:r>
            <a:r>
              <a:rPr lang="es-ES_tradnl" dirty="0" smtClean="0"/>
              <a:t> </a:t>
            </a:r>
            <a:r>
              <a:rPr lang="es-ES_tradnl" dirty="0" err="1" smtClean="0"/>
              <a:t>something</a:t>
            </a:r>
            <a:r>
              <a:rPr lang="es-ES_tradnl" dirty="0" smtClean="0"/>
              <a:t> similar </a:t>
            </a:r>
            <a:r>
              <a:rPr lang="es-ES_tradnl" dirty="0" err="1" smtClean="0"/>
              <a:t>depending</a:t>
            </a:r>
            <a:r>
              <a:rPr lang="es-ES_tradnl" dirty="0" smtClean="0"/>
              <a:t> </a:t>
            </a:r>
            <a:r>
              <a:rPr lang="es-ES_tradnl" dirty="0" err="1" smtClean="0"/>
              <a:t>on</a:t>
            </a:r>
            <a:r>
              <a:rPr lang="es-ES_tradnl" dirty="0" smtClean="0"/>
              <a:t> Dallas WAC </a:t>
            </a:r>
            <a:r>
              <a:rPr lang="es-ES_tradnl" dirty="0" err="1" smtClean="0"/>
              <a:t>availability</a:t>
            </a:r>
            <a:r>
              <a:rPr lang="es-ES_tradnl" dirty="0" smtClean="0"/>
              <a:t>)</a:t>
            </a:r>
            <a:endParaRPr lang="es-ES_tradnl" dirty="0"/>
          </a:p>
        </p:txBody>
      </p:sp>
    </p:spTree>
    <p:extLst>
      <p:ext uri="{BB962C8B-B14F-4D97-AF65-F5344CB8AC3E}">
        <p14:creationId xmlns:p14="http://schemas.microsoft.com/office/powerpoint/2010/main" val="19634922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Beyond Collective Defense</a:t>
            </a:r>
            <a:endParaRPr lang="en-US" dirty="0"/>
          </a:p>
        </p:txBody>
      </p:sp>
      <p:sp>
        <p:nvSpPr>
          <p:cNvPr id="3" name="Content Placeholder 2"/>
          <p:cNvSpPr>
            <a:spLocks noGrp="1"/>
          </p:cNvSpPr>
          <p:nvPr>
            <p:ph idx="1"/>
          </p:nvPr>
        </p:nvSpPr>
        <p:spPr/>
        <p:txBody>
          <a:bodyPr/>
          <a:lstStyle/>
          <a:p>
            <a:r>
              <a:rPr lang="en-US" dirty="0" smtClean="0"/>
              <a:t>Article V of North Atlantic Treaty basically stated that an attack on one member of NATO was an attack on all of them. This collective defense ideology was shifted to confront instability outside its membership</a:t>
            </a:r>
          </a:p>
          <a:p>
            <a:r>
              <a:rPr lang="en-US" dirty="0" smtClean="0"/>
              <a:t>The breakup of Yugoslavia became a turning point. Operation Deny Flight (UN sanctioned a no-flight zone) in April 1994 meant that NATO took combat operations by shooting down four Bosnian Serb aircrafts violating this no-fly zone. </a:t>
            </a:r>
          </a:p>
        </p:txBody>
      </p:sp>
    </p:spTree>
    <p:extLst>
      <p:ext uri="{BB962C8B-B14F-4D97-AF65-F5344CB8AC3E}">
        <p14:creationId xmlns:p14="http://schemas.microsoft.com/office/powerpoint/2010/main" val="7645939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the Burden</a:t>
            </a:r>
            <a:endParaRPr lang="en-US" dirty="0"/>
          </a:p>
        </p:txBody>
      </p:sp>
      <p:sp>
        <p:nvSpPr>
          <p:cNvPr id="3" name="Content Placeholder 2"/>
          <p:cNvSpPr>
            <a:spLocks noGrp="1"/>
          </p:cNvSpPr>
          <p:nvPr>
            <p:ph idx="1"/>
          </p:nvPr>
        </p:nvSpPr>
        <p:spPr/>
        <p:txBody>
          <a:bodyPr/>
          <a:lstStyle/>
          <a:p>
            <a:r>
              <a:rPr lang="en-US" dirty="0" smtClean="0"/>
              <a:t>Primary financial contribution made by member states is </a:t>
            </a:r>
            <a:r>
              <a:rPr lang="en-US" b="1" dirty="0" smtClean="0"/>
              <a:t>cost of deploying armed forces for NATO operations</a:t>
            </a:r>
            <a:r>
              <a:rPr lang="en-US" dirty="0" smtClean="0"/>
              <a:t>.</a:t>
            </a:r>
          </a:p>
          <a:p>
            <a:r>
              <a:rPr lang="en-US" dirty="0" smtClean="0"/>
              <a:t>In 2014, NATO members spent </a:t>
            </a:r>
            <a:r>
              <a:rPr lang="en-US" b="1" dirty="0" smtClean="0"/>
              <a:t>$850 billion on defense</a:t>
            </a:r>
            <a:r>
              <a:rPr lang="en-US" dirty="0"/>
              <a:t> </a:t>
            </a:r>
            <a:r>
              <a:rPr lang="en-US" dirty="0" smtClean="0"/>
              <a:t>and US account for </a:t>
            </a:r>
            <a:r>
              <a:rPr lang="en-US" b="1" dirty="0" smtClean="0"/>
              <a:t>70%</a:t>
            </a:r>
            <a:r>
              <a:rPr lang="en-US" dirty="0" smtClean="0"/>
              <a:t>. </a:t>
            </a:r>
          </a:p>
          <a:p>
            <a:r>
              <a:rPr lang="en-US" dirty="0" smtClean="0"/>
              <a:t>In 2006, member states wanted to spend 2% GDP on defense, but only US, UK, Greece, and Estonia met that goal. </a:t>
            </a:r>
          </a:p>
          <a:p>
            <a:r>
              <a:rPr lang="en-US" dirty="0" smtClean="0"/>
              <a:t>NATO acknowledges that there is an over-reliance on the United States for everything. </a:t>
            </a:r>
          </a:p>
        </p:txBody>
      </p:sp>
    </p:spTree>
    <p:extLst>
      <p:ext uri="{BB962C8B-B14F-4D97-AF65-F5344CB8AC3E}">
        <p14:creationId xmlns:p14="http://schemas.microsoft.com/office/powerpoint/2010/main" val="3309879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Afghanistan and ISAF</a:t>
            </a:r>
            <a:endParaRPr lang="en-US" dirty="0"/>
          </a:p>
        </p:txBody>
      </p:sp>
      <p:sp>
        <p:nvSpPr>
          <p:cNvPr id="3" name="Content Placeholder 2"/>
          <p:cNvSpPr>
            <a:spLocks noGrp="1"/>
          </p:cNvSpPr>
          <p:nvPr>
            <p:ph idx="1"/>
          </p:nvPr>
        </p:nvSpPr>
        <p:spPr/>
        <p:txBody>
          <a:bodyPr/>
          <a:lstStyle/>
          <a:p>
            <a:r>
              <a:rPr lang="en-US" dirty="0" smtClean="0"/>
              <a:t>NATO invoked Article V (collective defense) after September 11 attacks. </a:t>
            </a:r>
          </a:p>
          <a:p>
            <a:r>
              <a:rPr lang="en-US" dirty="0" smtClean="0"/>
              <a:t>NATO assumed command of International Security Assistance Force to support a new Afghan government in 2003. </a:t>
            </a:r>
          </a:p>
          <a:p>
            <a:r>
              <a:rPr lang="en-US" dirty="0" smtClean="0"/>
              <a:t>January 2015, NATO and more than a dozen partner countries began a non-combat support mission of about 12,000 troops</a:t>
            </a:r>
          </a:p>
        </p:txBody>
      </p:sp>
    </p:spTree>
    <p:extLst>
      <p:ext uri="{BB962C8B-B14F-4D97-AF65-F5344CB8AC3E}">
        <p14:creationId xmlns:p14="http://schemas.microsoft.com/office/powerpoint/2010/main" val="24348190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 with Russia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Moscow view NATO with concern since they believe that it breaks the alleged guarantees to not expand eastward after German reunification in 1990.</a:t>
            </a:r>
          </a:p>
          <a:p>
            <a:r>
              <a:rPr lang="en-US" dirty="0" smtClean="0"/>
              <a:t>NATO and Russia have taken significant steps towards reconciliation with signing of the 1997 Founding Act, which established official forum for bilateral discussions.</a:t>
            </a:r>
          </a:p>
          <a:p>
            <a:r>
              <a:rPr lang="en-US" dirty="0" smtClean="0"/>
              <a:t>NATO’s Bucharest summit in the spring of 2008 deepened distrust. Delayed Membership Action Plans for Ukraine and Georgia, it vowed support for Ukraine and Georgia and give them full membership in the future. </a:t>
            </a:r>
          </a:p>
          <a:p>
            <a:r>
              <a:rPr lang="en-US" dirty="0" smtClean="0"/>
              <a:t>Russia’s annexation of Crimea and destabilization of eastern Ukraine in 2014-2015 and poison relations. </a:t>
            </a:r>
          </a:p>
          <a:p>
            <a:r>
              <a:rPr lang="en-US" dirty="0" smtClean="0"/>
              <a:t>NATO’s ballistic missile defense shield worries the Kremlin since it may tip the strategic balance to the West.</a:t>
            </a:r>
          </a:p>
        </p:txBody>
      </p:sp>
    </p:spTree>
    <p:extLst>
      <p:ext uri="{BB962C8B-B14F-4D97-AF65-F5344CB8AC3E}">
        <p14:creationId xmlns:p14="http://schemas.microsoft.com/office/powerpoint/2010/main" val="9408432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Revived Alliance</a:t>
            </a:r>
            <a:endParaRPr lang="en-US" dirty="0"/>
          </a:p>
        </p:txBody>
      </p:sp>
      <p:sp>
        <p:nvSpPr>
          <p:cNvPr id="3" name="Content Placeholder 2"/>
          <p:cNvSpPr>
            <a:spLocks noGrp="1"/>
          </p:cNvSpPr>
          <p:nvPr>
            <p:ph idx="1"/>
          </p:nvPr>
        </p:nvSpPr>
        <p:spPr/>
        <p:txBody>
          <a:bodyPr>
            <a:normAutofit/>
          </a:bodyPr>
          <a:lstStyle/>
          <a:p>
            <a:r>
              <a:rPr lang="en-US" dirty="0" smtClean="0"/>
              <a:t>NATO put new command centers six eastern periphery states: Bulgaria, Estonia, Latvia, Lithuania, Poland, and Romania. </a:t>
            </a:r>
          </a:p>
          <a:p>
            <a:r>
              <a:rPr lang="en-US" dirty="0" smtClean="0"/>
              <a:t>Develop Very High Readiness Joint Task Force</a:t>
            </a:r>
          </a:p>
          <a:p>
            <a:r>
              <a:rPr lang="en-US" dirty="0" smtClean="0"/>
              <a:t>NATO augment direct security collaboration with Ukraine.</a:t>
            </a:r>
          </a:p>
          <a:p>
            <a:r>
              <a:rPr lang="en-US" dirty="0" smtClean="0"/>
              <a:t>US and UK send troops to train Ukrainian Personnel</a:t>
            </a:r>
          </a:p>
          <a:p>
            <a:r>
              <a:rPr lang="en-US" dirty="0" smtClean="0"/>
              <a:t>In the longer term, analysts believe Finland and Sweden will join (even though they are two Partnership for Peace countries with a history of avoiding military alignment)</a:t>
            </a:r>
          </a:p>
        </p:txBody>
      </p:sp>
    </p:spTree>
    <p:extLst>
      <p:ext uri="{BB962C8B-B14F-4D97-AF65-F5344CB8AC3E}">
        <p14:creationId xmlns:p14="http://schemas.microsoft.com/office/powerpoint/2010/main" val="13878011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Revived Alliance</a:t>
            </a:r>
            <a:endParaRPr lang="en-US" dirty="0"/>
          </a:p>
        </p:txBody>
      </p:sp>
      <p:sp>
        <p:nvSpPr>
          <p:cNvPr id="3" name="Content Placeholder 2"/>
          <p:cNvSpPr>
            <a:spLocks noGrp="1"/>
          </p:cNvSpPr>
          <p:nvPr>
            <p:ph idx="1"/>
          </p:nvPr>
        </p:nvSpPr>
        <p:spPr/>
        <p:txBody>
          <a:bodyPr>
            <a:normAutofit/>
          </a:bodyPr>
          <a:lstStyle/>
          <a:p>
            <a:r>
              <a:rPr lang="en-US" dirty="0" smtClean="0"/>
              <a:t>NATO put new command centers six eastern periphery states: Bulgaria, Estonia, Latvia, Lithuania, Poland, and Romania. </a:t>
            </a:r>
          </a:p>
          <a:p>
            <a:r>
              <a:rPr lang="en-US" dirty="0" smtClean="0"/>
              <a:t>Develop Very High Readiness Joint Task Force</a:t>
            </a:r>
          </a:p>
          <a:p>
            <a:r>
              <a:rPr lang="en-US" dirty="0" smtClean="0"/>
              <a:t>NATO augment direct security collaboration with Ukraine.</a:t>
            </a:r>
          </a:p>
          <a:p>
            <a:r>
              <a:rPr lang="en-US" dirty="0" smtClean="0"/>
              <a:t>US and UK send troops to train Ukrainian Personnel</a:t>
            </a:r>
          </a:p>
          <a:p>
            <a:r>
              <a:rPr lang="en-US" dirty="0" smtClean="0"/>
              <a:t>In the longer term, analysts believe Finland and Sweden will join (even though they are two Partnership for Peace countries with a history of avoiding military alignment)</a:t>
            </a:r>
          </a:p>
        </p:txBody>
      </p:sp>
    </p:spTree>
    <p:extLst>
      <p:ext uri="{BB962C8B-B14F-4D97-AF65-F5344CB8AC3E}">
        <p14:creationId xmlns:p14="http://schemas.microsoft.com/office/powerpoint/2010/main" val="38990181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smtClean="0"/>
              <a:t>Practice</a:t>
            </a:r>
            <a:r>
              <a:rPr lang="es-ES_tradnl" dirty="0" smtClean="0"/>
              <a:t> </a:t>
            </a:r>
            <a:r>
              <a:rPr lang="es-ES_tradnl" dirty="0" err="1" smtClean="0"/>
              <a:t>Kahoot</a:t>
            </a:r>
            <a:endParaRPr lang="es-ES_tradnl" dirty="0"/>
          </a:p>
        </p:txBody>
      </p:sp>
    </p:spTree>
    <p:extLst>
      <p:ext uri="{BB962C8B-B14F-4D97-AF65-F5344CB8AC3E}">
        <p14:creationId xmlns:p14="http://schemas.microsoft.com/office/powerpoint/2010/main" val="448922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smtClean="0"/>
              <a:t>Trick</a:t>
            </a:r>
            <a:r>
              <a:rPr lang="es-ES_tradnl" dirty="0" smtClean="0"/>
              <a:t> </a:t>
            </a:r>
            <a:r>
              <a:rPr lang="es-ES_tradnl" dirty="0" err="1" smtClean="0"/>
              <a:t>or</a:t>
            </a:r>
            <a:r>
              <a:rPr lang="es-ES_tradnl" dirty="0" smtClean="0"/>
              <a:t> </a:t>
            </a:r>
            <a:r>
              <a:rPr lang="es-ES_tradnl" dirty="0" err="1" smtClean="0"/>
              <a:t>Treating</a:t>
            </a:r>
            <a:r>
              <a:rPr lang="es-ES_tradnl" dirty="0" smtClean="0"/>
              <a:t> </a:t>
            </a:r>
            <a:r>
              <a:rPr lang="es-ES_tradnl" dirty="0" err="1" smtClean="0"/>
              <a:t>for</a:t>
            </a:r>
            <a:r>
              <a:rPr lang="es-ES_tradnl" dirty="0" smtClean="0"/>
              <a:t> </a:t>
            </a:r>
            <a:r>
              <a:rPr lang="es-ES_tradnl" dirty="0" err="1" smtClean="0"/>
              <a:t>Cans</a:t>
            </a:r>
            <a:endParaRPr lang="es-ES_tradnl" dirty="0"/>
          </a:p>
        </p:txBody>
      </p:sp>
      <p:sp>
        <p:nvSpPr>
          <p:cNvPr id="3" name="Content Placeholder 2"/>
          <p:cNvSpPr>
            <a:spLocks noGrp="1"/>
          </p:cNvSpPr>
          <p:nvPr>
            <p:ph idx="1"/>
          </p:nvPr>
        </p:nvSpPr>
        <p:spPr/>
        <p:txBody>
          <a:bodyPr/>
          <a:lstStyle/>
          <a:p>
            <a:r>
              <a:rPr lang="es-ES_tradnl" dirty="0" err="1" smtClean="0"/>
              <a:t>Current</a:t>
            </a:r>
            <a:r>
              <a:rPr lang="es-ES_tradnl" dirty="0" smtClean="0"/>
              <a:t> </a:t>
            </a:r>
            <a:r>
              <a:rPr lang="es-ES_tradnl" dirty="0" err="1" smtClean="0"/>
              <a:t>planned</a:t>
            </a:r>
            <a:r>
              <a:rPr lang="es-ES_tradnl" dirty="0" smtClean="0"/>
              <a:t> date </a:t>
            </a:r>
            <a:r>
              <a:rPr lang="es-ES_tradnl" dirty="0" err="1" smtClean="0"/>
              <a:t>is</a:t>
            </a:r>
            <a:r>
              <a:rPr lang="es-ES_tradnl" dirty="0" smtClean="0"/>
              <a:t> October 31 </a:t>
            </a:r>
            <a:r>
              <a:rPr lang="es-ES_tradnl" dirty="0" err="1" smtClean="0"/>
              <a:t>from</a:t>
            </a:r>
            <a:r>
              <a:rPr lang="es-ES_tradnl" dirty="0" smtClean="0"/>
              <a:t> 3-6 pm.</a:t>
            </a:r>
          </a:p>
          <a:p>
            <a:r>
              <a:rPr lang="es-ES_tradnl" dirty="0" err="1" smtClean="0"/>
              <a:t>Location</a:t>
            </a:r>
            <a:r>
              <a:rPr lang="es-ES_tradnl" dirty="0" smtClean="0"/>
              <a:t>: </a:t>
            </a:r>
            <a:r>
              <a:rPr lang="es-ES_tradnl" dirty="0" err="1" smtClean="0"/>
              <a:t>Whichever</a:t>
            </a:r>
            <a:r>
              <a:rPr lang="es-ES_tradnl" dirty="0" smtClean="0"/>
              <a:t> </a:t>
            </a:r>
            <a:r>
              <a:rPr lang="es-ES_tradnl" dirty="0" err="1" smtClean="0"/>
              <a:t>neighborhood</a:t>
            </a:r>
            <a:r>
              <a:rPr lang="es-ES_tradnl" dirty="0" smtClean="0"/>
              <a:t> </a:t>
            </a:r>
            <a:r>
              <a:rPr lang="es-ES_tradnl" dirty="0" err="1" smtClean="0"/>
              <a:t>you</a:t>
            </a:r>
            <a:r>
              <a:rPr lang="es-ES_tradnl" dirty="0" smtClean="0"/>
              <a:t> </a:t>
            </a:r>
            <a:r>
              <a:rPr lang="es-ES_tradnl" dirty="0" err="1" smtClean="0"/>
              <a:t>want</a:t>
            </a:r>
            <a:r>
              <a:rPr lang="es-ES_tradnl" dirty="0" smtClean="0"/>
              <a:t>. </a:t>
            </a:r>
            <a:r>
              <a:rPr lang="es-ES_tradnl" dirty="0" err="1" smtClean="0"/>
              <a:t>Basically</a:t>
            </a:r>
            <a:r>
              <a:rPr lang="es-ES_tradnl" dirty="0" smtClean="0"/>
              <a:t>, </a:t>
            </a:r>
            <a:r>
              <a:rPr lang="es-ES_tradnl" dirty="0" err="1" smtClean="0"/>
              <a:t>we</a:t>
            </a:r>
            <a:r>
              <a:rPr lang="es-ES_tradnl" dirty="0" smtClean="0"/>
              <a:t> </a:t>
            </a:r>
            <a:r>
              <a:rPr lang="es-ES_tradnl" dirty="0" err="1" smtClean="0"/>
              <a:t>just</a:t>
            </a:r>
            <a:r>
              <a:rPr lang="es-ES_tradnl" dirty="0" smtClean="0"/>
              <a:t> </a:t>
            </a:r>
            <a:r>
              <a:rPr lang="es-ES_tradnl" dirty="0" err="1" smtClean="0"/>
              <a:t>want</a:t>
            </a:r>
            <a:r>
              <a:rPr lang="es-ES_tradnl" dirty="0" smtClean="0"/>
              <a:t> </a:t>
            </a:r>
            <a:r>
              <a:rPr lang="es-ES_tradnl" dirty="0" err="1" smtClean="0"/>
              <a:t>to</a:t>
            </a:r>
            <a:r>
              <a:rPr lang="es-ES_tradnl" dirty="0" smtClean="0"/>
              <a:t> try </a:t>
            </a:r>
            <a:r>
              <a:rPr lang="es-ES_tradnl" dirty="0" err="1" smtClean="0"/>
              <a:t>to</a:t>
            </a:r>
            <a:r>
              <a:rPr lang="es-ES_tradnl" dirty="0" smtClean="0"/>
              <a:t> </a:t>
            </a:r>
            <a:r>
              <a:rPr lang="es-ES_tradnl" dirty="0" err="1" smtClean="0"/>
              <a:t>collect</a:t>
            </a:r>
            <a:r>
              <a:rPr lang="es-ES_tradnl" dirty="0" smtClean="0"/>
              <a:t> as </a:t>
            </a:r>
            <a:r>
              <a:rPr lang="es-ES_tradnl" dirty="0" err="1" smtClean="0"/>
              <a:t>many</a:t>
            </a:r>
            <a:r>
              <a:rPr lang="es-ES_tradnl" dirty="0" smtClean="0"/>
              <a:t> </a:t>
            </a:r>
            <a:r>
              <a:rPr lang="es-ES_tradnl" dirty="0" err="1" smtClean="0"/>
              <a:t>canned</a:t>
            </a:r>
            <a:r>
              <a:rPr lang="es-ES_tradnl" dirty="0" smtClean="0"/>
              <a:t> </a:t>
            </a:r>
            <a:r>
              <a:rPr lang="es-ES_tradnl" dirty="0" err="1" smtClean="0"/>
              <a:t>goods</a:t>
            </a:r>
            <a:r>
              <a:rPr lang="es-ES_tradnl" dirty="0" smtClean="0"/>
              <a:t> as </a:t>
            </a:r>
            <a:r>
              <a:rPr lang="es-ES_tradnl" dirty="0" err="1" smtClean="0"/>
              <a:t>possible</a:t>
            </a:r>
            <a:endParaRPr lang="es-ES_tradnl" dirty="0" smtClean="0"/>
          </a:p>
          <a:p>
            <a:r>
              <a:rPr lang="es-ES_tradnl" dirty="0" err="1" smtClean="0"/>
              <a:t>You</a:t>
            </a:r>
            <a:r>
              <a:rPr lang="es-ES_tradnl" dirty="0" smtClean="0"/>
              <a:t> can </a:t>
            </a:r>
            <a:r>
              <a:rPr lang="es-ES_tradnl" dirty="0" err="1" smtClean="0"/>
              <a:t>count</a:t>
            </a:r>
            <a:r>
              <a:rPr lang="es-ES_tradnl" dirty="0" smtClean="0"/>
              <a:t> </a:t>
            </a:r>
            <a:r>
              <a:rPr lang="es-ES_tradnl" dirty="0" err="1" smtClean="0"/>
              <a:t>this</a:t>
            </a:r>
            <a:r>
              <a:rPr lang="es-ES_tradnl" dirty="0" smtClean="0"/>
              <a:t> as NHS </a:t>
            </a:r>
            <a:r>
              <a:rPr lang="es-ES_tradnl" dirty="0" err="1" smtClean="0"/>
              <a:t>service</a:t>
            </a:r>
            <a:r>
              <a:rPr lang="es-ES_tradnl" dirty="0" smtClean="0"/>
              <a:t> </a:t>
            </a:r>
            <a:r>
              <a:rPr lang="es-ES_tradnl" dirty="0" err="1" smtClean="0"/>
              <a:t>hours</a:t>
            </a:r>
            <a:r>
              <a:rPr lang="es-ES_tradnl" dirty="0" smtClean="0"/>
              <a:t> </a:t>
            </a:r>
            <a:r>
              <a:rPr lang="es-ES_tradnl" dirty="0" err="1" smtClean="0"/>
              <a:t>or</a:t>
            </a:r>
            <a:r>
              <a:rPr lang="es-ES_tradnl" dirty="0" smtClean="0"/>
              <a:t> CAS </a:t>
            </a:r>
            <a:r>
              <a:rPr lang="es-ES_tradnl" dirty="0" err="1" smtClean="0"/>
              <a:t>for</a:t>
            </a:r>
            <a:r>
              <a:rPr lang="es-ES_tradnl" dirty="0" smtClean="0"/>
              <a:t> IB.</a:t>
            </a:r>
            <a:endParaRPr lang="es-ES_tradnl" dirty="0"/>
          </a:p>
        </p:txBody>
      </p:sp>
    </p:spTree>
    <p:extLst>
      <p:ext uri="{BB962C8B-B14F-4D97-AF65-F5344CB8AC3E}">
        <p14:creationId xmlns:p14="http://schemas.microsoft.com/office/powerpoint/2010/main" val="1162605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smtClean="0"/>
              <a:t>Dues</a:t>
            </a:r>
            <a:endParaRPr lang="es-ES_tradnl" dirty="0"/>
          </a:p>
        </p:txBody>
      </p:sp>
      <p:sp>
        <p:nvSpPr>
          <p:cNvPr id="3" name="Content Placeholder 2"/>
          <p:cNvSpPr>
            <a:spLocks noGrp="1"/>
          </p:cNvSpPr>
          <p:nvPr>
            <p:ph idx="1"/>
          </p:nvPr>
        </p:nvSpPr>
        <p:spPr/>
        <p:txBody>
          <a:bodyPr/>
          <a:lstStyle/>
          <a:p>
            <a:r>
              <a:rPr lang="es-ES_tradnl" dirty="0" smtClean="0"/>
              <a:t>$15</a:t>
            </a:r>
          </a:p>
          <a:p>
            <a:r>
              <a:rPr lang="es-ES_tradnl" dirty="0" err="1" smtClean="0"/>
              <a:t>Get</a:t>
            </a:r>
            <a:r>
              <a:rPr lang="es-ES_tradnl" dirty="0" smtClean="0"/>
              <a:t> a JWAC pin!</a:t>
            </a:r>
          </a:p>
          <a:p>
            <a:r>
              <a:rPr lang="es-ES_tradnl" dirty="0" err="1" smtClean="0"/>
              <a:t>What</a:t>
            </a:r>
            <a:r>
              <a:rPr lang="es-ES_tradnl" dirty="0" smtClean="0"/>
              <a:t> are </a:t>
            </a:r>
            <a:r>
              <a:rPr lang="es-ES_tradnl" dirty="0" err="1" smtClean="0"/>
              <a:t>they</a:t>
            </a:r>
            <a:r>
              <a:rPr lang="es-ES_tradnl" dirty="0" smtClean="0"/>
              <a:t> </a:t>
            </a:r>
            <a:r>
              <a:rPr lang="es-ES_tradnl" dirty="0" err="1" smtClean="0"/>
              <a:t>used</a:t>
            </a:r>
            <a:r>
              <a:rPr lang="es-ES_tradnl" dirty="0" smtClean="0"/>
              <a:t> </a:t>
            </a:r>
            <a:r>
              <a:rPr lang="es-ES_tradnl" dirty="0" err="1" smtClean="0"/>
              <a:t>for</a:t>
            </a:r>
            <a:r>
              <a:rPr lang="es-ES_tradnl" dirty="0" smtClean="0"/>
              <a:t>?</a:t>
            </a:r>
          </a:p>
          <a:p>
            <a:pPr lvl="1"/>
            <a:r>
              <a:rPr lang="es-ES_tradnl" dirty="0" err="1" smtClean="0"/>
              <a:t>Food</a:t>
            </a:r>
            <a:endParaRPr lang="es-ES_tradnl" dirty="0" smtClean="0"/>
          </a:p>
          <a:p>
            <a:pPr lvl="1"/>
            <a:r>
              <a:rPr lang="es-ES_tradnl" dirty="0" err="1" smtClean="0"/>
              <a:t>Buying</a:t>
            </a:r>
            <a:r>
              <a:rPr lang="es-ES_tradnl" dirty="0" smtClean="0"/>
              <a:t> </a:t>
            </a:r>
            <a:r>
              <a:rPr lang="es-ES_tradnl" dirty="0" err="1" smtClean="0"/>
              <a:t>study</a:t>
            </a:r>
            <a:r>
              <a:rPr lang="es-ES_tradnl" dirty="0" smtClean="0"/>
              <a:t> material</a:t>
            </a:r>
          </a:p>
          <a:p>
            <a:pPr lvl="1"/>
            <a:r>
              <a:rPr lang="es-ES_tradnl" dirty="0" err="1" smtClean="0"/>
              <a:t>Applying</a:t>
            </a:r>
            <a:r>
              <a:rPr lang="es-ES_tradnl" dirty="0" smtClean="0"/>
              <a:t> </a:t>
            </a:r>
            <a:r>
              <a:rPr lang="es-ES_tradnl" dirty="0" err="1" smtClean="0"/>
              <a:t>for</a:t>
            </a:r>
            <a:r>
              <a:rPr lang="es-ES_tradnl" dirty="0" smtClean="0"/>
              <a:t> Dallas WAC </a:t>
            </a:r>
            <a:r>
              <a:rPr lang="es-ES_tradnl" dirty="0" err="1" smtClean="0"/>
              <a:t>membership</a:t>
            </a:r>
            <a:endParaRPr lang="es-ES_tradnl" dirty="0"/>
          </a:p>
        </p:txBody>
      </p:sp>
    </p:spTree>
    <p:extLst>
      <p:ext uri="{BB962C8B-B14F-4D97-AF65-F5344CB8AC3E}">
        <p14:creationId xmlns:p14="http://schemas.microsoft.com/office/powerpoint/2010/main" val="1546528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smtClean="0"/>
              <a:t>Officer</a:t>
            </a:r>
            <a:r>
              <a:rPr lang="es-ES_tradnl" dirty="0" smtClean="0"/>
              <a:t> </a:t>
            </a:r>
            <a:r>
              <a:rPr lang="es-ES_tradnl" dirty="0" err="1" smtClean="0"/>
              <a:t>Presentations</a:t>
            </a:r>
            <a:endParaRPr lang="es-ES_tradnl" dirty="0"/>
          </a:p>
        </p:txBody>
      </p:sp>
      <p:sp>
        <p:nvSpPr>
          <p:cNvPr id="3" name="Text Placeholder 2"/>
          <p:cNvSpPr>
            <a:spLocks noGrp="1"/>
          </p:cNvSpPr>
          <p:nvPr>
            <p:ph type="body" idx="1"/>
          </p:nvPr>
        </p:nvSpPr>
        <p:spPr/>
        <p:txBody>
          <a:bodyPr/>
          <a:lstStyle/>
          <a:p>
            <a:r>
              <a:rPr lang="es-ES_tradnl" dirty="0" err="1" smtClean="0"/>
              <a:t>First</a:t>
            </a:r>
            <a:r>
              <a:rPr lang="es-ES_tradnl" dirty="0" smtClean="0"/>
              <a:t> 4 </a:t>
            </a:r>
            <a:r>
              <a:rPr lang="es-ES_tradnl" dirty="0" err="1" smtClean="0"/>
              <a:t>articles</a:t>
            </a:r>
            <a:r>
              <a:rPr lang="es-ES_tradnl" dirty="0" smtClean="0"/>
              <a:t> in </a:t>
            </a:r>
            <a:r>
              <a:rPr lang="es-ES_tradnl" dirty="0" err="1" smtClean="0"/>
              <a:t>the</a:t>
            </a:r>
            <a:r>
              <a:rPr lang="es-ES_tradnl" dirty="0" smtClean="0"/>
              <a:t> </a:t>
            </a:r>
            <a:r>
              <a:rPr lang="es-ES_tradnl" dirty="0" err="1" smtClean="0"/>
              <a:t>study</a:t>
            </a:r>
            <a:r>
              <a:rPr lang="es-ES_tradnl" dirty="0" smtClean="0"/>
              <a:t> guide</a:t>
            </a:r>
          </a:p>
          <a:p>
            <a:endParaRPr lang="es-ES_tradnl" dirty="0"/>
          </a:p>
          <a:p>
            <a:endParaRPr lang="es-ES_tradnl" dirty="0" smtClean="0"/>
          </a:p>
          <a:p>
            <a:r>
              <a:rPr lang="es-ES_tradnl" dirty="0"/>
              <a:t>http://</a:t>
            </a:r>
            <a:r>
              <a:rPr lang="es-ES_tradnl" dirty="0" err="1"/>
              <a:t>tinyurl.com</a:t>
            </a:r>
            <a:r>
              <a:rPr lang="es-ES_tradnl" dirty="0"/>
              <a:t>/</a:t>
            </a:r>
            <a:r>
              <a:rPr lang="es-ES_tradnl" dirty="0" smtClean="0"/>
              <a:t>2016JWACStudyGuide</a:t>
            </a:r>
          </a:p>
          <a:p>
            <a:endParaRPr lang="es-ES_tradnl" dirty="0"/>
          </a:p>
        </p:txBody>
      </p:sp>
    </p:spTree>
    <p:extLst>
      <p:ext uri="{BB962C8B-B14F-4D97-AF65-F5344CB8AC3E}">
        <p14:creationId xmlns:p14="http://schemas.microsoft.com/office/powerpoint/2010/main" val="1467452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s-ES_tradnl" dirty="0"/>
              <a:t>US </a:t>
            </a:r>
            <a:r>
              <a:rPr lang="es-ES_tradnl" dirty="0" err="1"/>
              <a:t>Department</a:t>
            </a:r>
            <a:r>
              <a:rPr lang="es-ES_tradnl" dirty="0"/>
              <a:t> of </a:t>
            </a:r>
            <a:r>
              <a:rPr lang="es-ES_tradnl" dirty="0" err="1"/>
              <a:t>State</a:t>
            </a:r>
            <a:r>
              <a:rPr lang="es-ES_tradnl" dirty="0"/>
              <a:t> </a:t>
            </a:r>
            <a:r>
              <a:rPr lang="es-ES_tradnl" dirty="0" err="1"/>
              <a:t>on</a:t>
            </a:r>
            <a:r>
              <a:rPr lang="es-ES_tradnl" dirty="0"/>
              <a:t> NATO</a:t>
            </a:r>
            <a:endParaRPr lang="en-US" dirty="0"/>
          </a:p>
        </p:txBody>
      </p:sp>
      <p:sp>
        <p:nvSpPr>
          <p:cNvPr id="3" name="Subtitle 2"/>
          <p:cNvSpPr>
            <a:spLocks noGrp="1"/>
          </p:cNvSpPr>
          <p:nvPr>
            <p:ph type="subTitle" idx="1"/>
          </p:nvPr>
        </p:nvSpPr>
        <p:spPr/>
        <p:txBody>
          <a:bodyPr/>
          <a:lstStyle/>
          <a:p>
            <a:r>
              <a:rPr lang="en-US" dirty="0" smtClean="0"/>
              <a:t>Sarah McDonald</a:t>
            </a:r>
            <a:endParaRPr lang="en-US" dirty="0"/>
          </a:p>
        </p:txBody>
      </p:sp>
    </p:spTree>
    <p:extLst>
      <p:ext uri="{BB962C8B-B14F-4D97-AF65-F5344CB8AC3E}">
        <p14:creationId xmlns:p14="http://schemas.microsoft.com/office/powerpoint/2010/main" val="2323547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US </a:t>
            </a:r>
            <a:r>
              <a:rPr lang="es-ES_tradnl" dirty="0" err="1" smtClean="0"/>
              <a:t>Department</a:t>
            </a:r>
            <a:r>
              <a:rPr lang="es-ES_tradnl" dirty="0" smtClean="0"/>
              <a:t> of </a:t>
            </a:r>
            <a:r>
              <a:rPr lang="es-ES_tradnl" dirty="0" err="1" smtClean="0"/>
              <a:t>State</a:t>
            </a:r>
            <a:r>
              <a:rPr lang="es-ES_tradnl" dirty="0" smtClean="0"/>
              <a:t> </a:t>
            </a:r>
            <a:r>
              <a:rPr lang="es-ES_tradnl" dirty="0" err="1" smtClean="0"/>
              <a:t>on</a:t>
            </a:r>
            <a:r>
              <a:rPr lang="es-ES_tradnl" dirty="0" smtClean="0"/>
              <a:t> NATO</a:t>
            </a:r>
            <a:endParaRPr lang="es-ES_tradnl" dirty="0"/>
          </a:p>
        </p:txBody>
      </p:sp>
      <p:sp>
        <p:nvSpPr>
          <p:cNvPr id="3" name="Content Placeholder 2"/>
          <p:cNvSpPr>
            <a:spLocks noGrp="1"/>
          </p:cNvSpPr>
          <p:nvPr>
            <p:ph idx="1"/>
          </p:nvPr>
        </p:nvSpPr>
        <p:spPr/>
        <p:txBody>
          <a:bodyPr>
            <a:normAutofit fontScale="85000" lnSpcReduction="20000"/>
          </a:bodyPr>
          <a:lstStyle/>
          <a:p>
            <a:pPr lvl="0"/>
            <a:r>
              <a:rPr lang="en-US" dirty="0"/>
              <a:t>North Atlantic Treaty Organization (1949) under the Truman administration </a:t>
            </a:r>
          </a:p>
          <a:p>
            <a:pPr lvl="0"/>
            <a:r>
              <a:rPr lang="en-US" dirty="0"/>
              <a:t>Remains the world’s largest peacetime military alliance </a:t>
            </a:r>
          </a:p>
          <a:p>
            <a:pPr lvl="0"/>
            <a:r>
              <a:rPr lang="en-US" dirty="0"/>
              <a:t>Created by US, Canada, and several Western European nations to provide collective security against the Soviet Union</a:t>
            </a:r>
          </a:p>
          <a:p>
            <a:pPr lvl="0"/>
            <a:r>
              <a:rPr lang="en-US" dirty="0"/>
              <a:t>First peacetime military alliance US entered into outside Western Hemisphere</a:t>
            </a:r>
          </a:p>
          <a:p>
            <a:pPr lvl="0"/>
            <a:r>
              <a:rPr lang="en-US" dirty="0"/>
              <a:t>US were already helping European nations (who accepted the aid) under the Marshall Plan, but communist threats on the borders of Italy and Germany concerned the US. </a:t>
            </a:r>
          </a:p>
          <a:p>
            <a:pPr lvl="0"/>
            <a:r>
              <a:rPr lang="en-US" dirty="0"/>
              <a:t>US looked to form a European-American alliance that would commit the US to bolstering the security of Western Europe due to increasing tensions with the Soviet </a:t>
            </a:r>
            <a:r>
              <a:rPr lang="en-US" dirty="0" smtClean="0"/>
              <a:t>Union</a:t>
            </a:r>
            <a:endParaRPr lang="en-US" dirty="0"/>
          </a:p>
        </p:txBody>
      </p:sp>
      <p:sp>
        <p:nvSpPr>
          <p:cNvPr id="4" name="Text Placeholder 3"/>
          <p:cNvSpPr>
            <a:spLocks noGrp="1"/>
          </p:cNvSpPr>
          <p:nvPr>
            <p:ph type="body" sz="half" idx="2"/>
          </p:nvPr>
        </p:nvSpPr>
        <p:spPr/>
        <p:txBody>
          <a:bodyPr/>
          <a:lstStyle/>
          <a:p>
            <a:r>
              <a:rPr lang="es-ES_tradnl" dirty="0" smtClean="0"/>
              <a:t>Sarah McDonald</a:t>
            </a:r>
            <a:endParaRPr lang="es-ES_tradnl" dirty="0"/>
          </a:p>
        </p:txBody>
      </p:sp>
    </p:spTree>
    <p:extLst>
      <p:ext uri="{BB962C8B-B14F-4D97-AF65-F5344CB8AC3E}">
        <p14:creationId xmlns:p14="http://schemas.microsoft.com/office/powerpoint/2010/main" val="4215801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US </a:t>
            </a:r>
            <a:r>
              <a:rPr lang="es-ES_tradnl" dirty="0" err="1" smtClean="0"/>
              <a:t>Department</a:t>
            </a:r>
            <a:r>
              <a:rPr lang="es-ES_tradnl" dirty="0" smtClean="0"/>
              <a:t> of </a:t>
            </a:r>
            <a:r>
              <a:rPr lang="es-ES_tradnl" dirty="0" err="1" smtClean="0"/>
              <a:t>State</a:t>
            </a:r>
            <a:r>
              <a:rPr lang="es-ES_tradnl" dirty="0" smtClean="0"/>
              <a:t> </a:t>
            </a:r>
            <a:r>
              <a:rPr lang="es-ES_tradnl" dirty="0" err="1" smtClean="0"/>
              <a:t>on</a:t>
            </a:r>
            <a:r>
              <a:rPr lang="es-ES_tradnl" dirty="0" smtClean="0"/>
              <a:t> NATO</a:t>
            </a:r>
            <a:endParaRPr lang="es-ES_tradnl" dirty="0"/>
          </a:p>
        </p:txBody>
      </p:sp>
      <p:sp>
        <p:nvSpPr>
          <p:cNvPr id="3" name="Content Placeholder 2"/>
          <p:cNvSpPr>
            <a:spLocks noGrp="1"/>
          </p:cNvSpPr>
          <p:nvPr>
            <p:ph idx="1"/>
          </p:nvPr>
        </p:nvSpPr>
        <p:spPr/>
        <p:txBody>
          <a:bodyPr>
            <a:normAutofit fontScale="85000" lnSpcReduction="20000"/>
          </a:bodyPr>
          <a:lstStyle/>
          <a:p>
            <a:pPr lvl="0"/>
            <a:r>
              <a:rPr lang="en-US" dirty="0"/>
              <a:t>Brussels Treaty (1948) signed by Great Britain, France, Belgium, the Netherlands and Luxembourg to create Western Europe collective defense</a:t>
            </a:r>
          </a:p>
          <a:p>
            <a:pPr lvl="0"/>
            <a:r>
              <a:rPr lang="en-US" dirty="0"/>
              <a:t>Before the signing of the NATO treaty, European nations wanted assurances that the US would intervene automatically in event of attack, but the US’s power to go to war rested with Congress</a:t>
            </a:r>
          </a:p>
          <a:p>
            <a:pPr lvl="0"/>
            <a:r>
              <a:rPr lang="en-US" dirty="0"/>
              <a:t>The United States, Canada, Belgium, Denmark, France, Iceland, Italy, Luxemburg, the Netherlands, Norway, Portugal, and the United Kingdom agreed to collective security (does not include attacks on colonial territories)</a:t>
            </a:r>
          </a:p>
          <a:p>
            <a:pPr lvl="0"/>
            <a:r>
              <a:rPr lang="en-US" dirty="0"/>
              <a:t>1952, Greece and Turkey admitted into NATO, and Federal Republic of Germany in 1955</a:t>
            </a:r>
          </a:p>
          <a:p>
            <a:pPr lvl="0"/>
            <a:r>
              <a:rPr lang="en-US" dirty="0"/>
              <a:t>Soviet version of NATO Treaty: The Warsaw Treaty Organization, which includes Eastern European nations and Soviet satellite states</a:t>
            </a:r>
          </a:p>
        </p:txBody>
      </p:sp>
      <p:sp>
        <p:nvSpPr>
          <p:cNvPr id="4" name="Text Placeholder 3"/>
          <p:cNvSpPr>
            <a:spLocks noGrp="1"/>
          </p:cNvSpPr>
          <p:nvPr>
            <p:ph type="body" sz="half" idx="2"/>
          </p:nvPr>
        </p:nvSpPr>
        <p:spPr/>
        <p:txBody>
          <a:bodyPr/>
          <a:lstStyle/>
          <a:p>
            <a:r>
              <a:rPr lang="es-ES_tradnl" dirty="0" smtClean="0"/>
              <a:t>Sarah McDonald</a:t>
            </a:r>
            <a:endParaRPr lang="es-ES_tradnl" dirty="0"/>
          </a:p>
        </p:txBody>
      </p:sp>
    </p:spTree>
    <p:extLst>
      <p:ext uri="{BB962C8B-B14F-4D97-AF65-F5344CB8AC3E}">
        <p14:creationId xmlns:p14="http://schemas.microsoft.com/office/powerpoint/2010/main" val="2855969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NATO</a:t>
            </a:r>
            <a:endParaRPr lang="en-US" dirty="0"/>
          </a:p>
        </p:txBody>
      </p:sp>
      <p:sp>
        <p:nvSpPr>
          <p:cNvPr id="3" name="Subtitle 2"/>
          <p:cNvSpPr>
            <a:spLocks noGrp="1"/>
          </p:cNvSpPr>
          <p:nvPr>
            <p:ph type="subTitle" idx="1"/>
          </p:nvPr>
        </p:nvSpPr>
        <p:spPr/>
        <p:txBody>
          <a:bodyPr/>
          <a:lstStyle/>
          <a:p>
            <a:r>
              <a:rPr lang="en-US" dirty="0" smtClean="0"/>
              <a:t>Jin Lee</a:t>
            </a:r>
            <a:endParaRPr lang="en-US" dirty="0"/>
          </a:p>
        </p:txBody>
      </p:sp>
    </p:spTree>
    <p:extLst>
      <p:ext uri="{BB962C8B-B14F-4D97-AF65-F5344CB8AC3E}">
        <p14:creationId xmlns:p14="http://schemas.microsoft.com/office/powerpoint/2010/main" val="4028667361"/>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41</TotalTime>
  <Words>1325</Words>
  <Application>Microsoft Office PowerPoint</Application>
  <PresentationFormat>On-screen Show (4:3)</PresentationFormat>
  <Paragraphs>146</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Advantage</vt:lpstr>
      <vt:lpstr>JWAC Meeting</vt:lpstr>
      <vt:lpstr>Speaker Event Date</vt:lpstr>
      <vt:lpstr>Trick or Treating for Cans</vt:lpstr>
      <vt:lpstr>Dues</vt:lpstr>
      <vt:lpstr>Officer Presentations</vt:lpstr>
      <vt:lpstr>US Department of State on NATO</vt:lpstr>
      <vt:lpstr>US Department of State on NATO</vt:lpstr>
      <vt:lpstr>US Department of State on NATO</vt:lpstr>
      <vt:lpstr>NATO</vt:lpstr>
      <vt:lpstr>Members</vt:lpstr>
      <vt:lpstr>Basic Points</vt:lpstr>
      <vt:lpstr>Decisions and Consultations</vt:lpstr>
      <vt:lpstr>Key Events</vt:lpstr>
      <vt:lpstr>Working Structures</vt:lpstr>
      <vt:lpstr>Bookings Institution</vt:lpstr>
      <vt:lpstr>The Purpose of NATO Bookings Institute</vt:lpstr>
      <vt:lpstr>Council on Foreign Relations</vt:lpstr>
      <vt:lpstr>Introduction</vt:lpstr>
      <vt:lpstr>A Post-Cold War Pivot</vt:lpstr>
      <vt:lpstr>Beyond Collective Defense</vt:lpstr>
      <vt:lpstr>Sharing the Burden</vt:lpstr>
      <vt:lpstr>Afghanistan and ISAF</vt:lpstr>
      <vt:lpstr>Relations with Russia</vt:lpstr>
      <vt:lpstr>A Revived Alliance</vt:lpstr>
      <vt:lpstr>A Revived Alliance</vt:lpstr>
      <vt:lpstr>Practice Kahoot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JWAC Meeting</dc:title>
  <dc:creator>Eric Sun</dc:creator>
  <cp:lastModifiedBy>User</cp:lastModifiedBy>
  <cp:revision>45</cp:revision>
  <dcterms:created xsi:type="dcterms:W3CDTF">2015-10-15T03:32:01Z</dcterms:created>
  <dcterms:modified xsi:type="dcterms:W3CDTF">2015-11-08T02:19:20Z</dcterms:modified>
</cp:coreProperties>
</file>