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embeddedFontLst>
    <p:embeddedFont>
      <p:font typeface="Proxima Nova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ProximaNova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ProximaNova-italic.fntdata"/><Relationship Id="rId6" Type="http://schemas.openxmlformats.org/officeDocument/2006/relationships/slide" Target="slides/slide2.xml"/><Relationship Id="rId18" Type="http://schemas.openxmlformats.org/officeDocument/2006/relationships/font" Target="fonts/ProximaNova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buSzPts val="14000"/>
              <a:buNone/>
              <a:defRPr b="1" sz="14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" name="Shape 16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worldaffairscouncils.org/2011/main/home.cfm?database=programs&amp;Category=AcademicWorldQuest&amp;Section=Academic%20WorldQuest%202016-2017" TargetMode="External"/><Relationship Id="rId4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worldaffairscouncils.org/2011/main/home.cfm?database=programs&amp;Category=AcademicWorldQuest&amp;Section=Academic%20WorldQuest%202016-2017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worldaffairscouncils.org/2011/main/home.cfm?Database=news&amp;Category=WWNU&amp;Section=Main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ymcatexasmun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Welcome to JWAC!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November 1</a:t>
            </a:r>
            <a:r>
              <a:rPr lang="en"/>
              <a:t>,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WorldQuest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267463" y="724200"/>
            <a:ext cx="4045200" cy="791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WorldQuest</a:t>
            </a:r>
          </a:p>
        </p:txBody>
      </p:sp>
      <p:sp>
        <p:nvSpPr>
          <p:cNvPr id="118" name="Shape 118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Local competition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February 15, 2018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10 topics</a:t>
            </a:r>
          </a:p>
          <a:p>
            <a:pPr indent="-342900" lvl="0" marL="457200" rtl="0">
              <a:spcBef>
                <a:spcPts val="0"/>
              </a:spcBef>
              <a:buSzPts val="1800"/>
              <a:buChar char="●"/>
            </a:pPr>
            <a:r>
              <a:rPr lang="en"/>
              <a:t>Countries, politics, global issues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(12 members)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9" name="Shape 119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8175" y="1823474"/>
            <a:ext cx="3543774" cy="240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267463" y="1030950"/>
            <a:ext cx="4045200" cy="791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WorldQuest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2017-18</a:t>
            </a:r>
          </a:p>
        </p:txBody>
      </p:sp>
      <p:sp>
        <p:nvSpPr>
          <p:cNvPr id="125" name="Shape 125"/>
          <p:cNvSpPr txBox="1"/>
          <p:nvPr>
            <p:ph idx="2" type="body"/>
          </p:nvPr>
        </p:nvSpPr>
        <p:spPr>
          <a:xfrm>
            <a:off x="4968050" y="64200"/>
            <a:ext cx="4045200" cy="4809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NAFTA</a:t>
            </a:r>
            <a:r>
              <a:rPr lang="en"/>
              <a:t> 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ASEAN at 50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India’s Bid for Global Leadership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Combatting Climate Change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Cybersecurity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Saudi Arabia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AutoNum type="arabicPeriod"/>
            </a:pPr>
            <a:r>
              <a:rPr lang="en">
                <a:solidFill>
                  <a:srgbClr val="666666"/>
                </a:solidFill>
              </a:rPr>
              <a:t>Great Decisions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The Peacebuilding Toolkit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America’s Diplomats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AutoNum type="arabicPeriod"/>
            </a:pPr>
            <a:r>
              <a:rPr lang="en">
                <a:solidFill>
                  <a:srgbClr val="666666"/>
                </a:solidFill>
              </a:rPr>
              <a:t>Current Events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pic>
        <p:nvPicPr>
          <p:cNvPr id="126" name="Shape 126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8188" y="2080299"/>
            <a:ext cx="3543774" cy="240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Meeting dates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************NOT Nov 8 </a:t>
            </a:r>
            <a:br>
              <a:rPr lang="en"/>
            </a:br>
            <a:r>
              <a:rPr lang="en"/>
              <a:t>Nov 15</a:t>
            </a:r>
            <a:br>
              <a:rPr lang="en"/>
            </a:br>
            <a:r>
              <a:rPr lang="en"/>
              <a:t>************NOT Nov 22 due to Thanksgiving</a:t>
            </a:r>
            <a:br>
              <a:rPr lang="en"/>
            </a:br>
            <a:r>
              <a:rPr lang="en"/>
              <a:t>Nov 29</a:t>
            </a:r>
            <a:br>
              <a:rPr lang="en"/>
            </a:br>
            <a:r>
              <a:rPr lang="en"/>
              <a:t>Dec 06</a:t>
            </a:r>
            <a:br>
              <a:rPr lang="en"/>
            </a:br>
            <a:r>
              <a:rPr lang="en"/>
              <a:t>Dec 13</a:t>
            </a:r>
            <a:br>
              <a:rPr lang="en"/>
            </a:br>
            <a:r>
              <a:rPr lang="en"/>
              <a:t>************NOT Dec 20 due to Exams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224198" y="451508"/>
            <a:ext cx="8520600" cy="6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PLEASE SIGN UP FOR THE REMIND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224200" y="2155350"/>
            <a:ext cx="8520600" cy="832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Text @allenjwac to 81010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Dues!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$20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Due: </a:t>
            </a:r>
            <a:r>
              <a:rPr b="1" lang="en"/>
              <a:t>10/18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Must be paid at a </a:t>
            </a:r>
            <a:r>
              <a:rPr b="1" lang="en"/>
              <a:t>JWAC Meeting</a:t>
            </a:r>
            <a:r>
              <a:rPr lang="en"/>
              <a:t> </a:t>
            </a:r>
          </a:p>
          <a:p>
            <a:pPr lvl="0">
              <a:spcBef>
                <a:spcPts val="0"/>
              </a:spcBef>
              <a:buNone/>
            </a:pPr>
            <a:r>
              <a:rPr b="1" lang="en"/>
              <a:t>Cash</a:t>
            </a:r>
            <a:r>
              <a:rPr lang="en"/>
              <a:t> or </a:t>
            </a:r>
            <a:r>
              <a:rPr b="1" lang="en"/>
              <a:t>Check</a:t>
            </a:r>
            <a:r>
              <a:rPr lang="en"/>
              <a:t> (If Check, make Checks payable to “AHS JWAC” and include Driver’s License number and phone number)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>
            <a:off x="3627275" y="58325"/>
            <a:ext cx="4665330" cy="2892510"/>
          </a:xfrm>
          <a:prstGeom prst="irregularSeal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IF YOU DON’T PAY YOUR DUES YOU WILL NOT BE ABLE TO PARTICIPATE IN WORLDQUEST AND OTHER FUTURE EVENTS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JWAC Membership Vote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463700" y="3260175"/>
            <a:ext cx="79401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>
              <a:spcBef>
                <a:spcPts val="0"/>
              </a:spcBef>
              <a:buClr>
                <a:srgbClr val="FFFFFF"/>
              </a:buClr>
              <a:buSzPts val="1800"/>
              <a:buFont typeface="Proxima Nova"/>
              <a:buChar char="●"/>
            </a:pPr>
            <a:r>
              <a:rPr lang="en" sz="18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$50 to register AHS JWAC under World Affairs Council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Weekly News Discussion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Weekly News Discussion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152475"/>
            <a:ext cx="8520600" cy="3826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Split into 5 groups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http://www.worldaffairscouncils.org/2011/main/home.cfm?Database=news&amp;Category=WWNU&amp;Section=Main</a:t>
            </a:r>
            <a:r>
              <a:rPr lang="en">
                <a:solidFill>
                  <a:schemeClr val="dk1"/>
                </a:solidFill>
              </a:rPr>
              <a:t> 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The Precarious Future of American Foreign Policy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Xi Jinping Cements His Legacy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Landslide Victory for Shinzo Abe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Kenya’s Electoral Circus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Middle East Advances and Uncertainty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Model UN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Mrs. Pineda is here!!!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http://www.ymcatexasmun.org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