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Lst>
  <p:sldSz cy="5143500" cx="9144000"/>
  <p:notesSz cx="6858000" cy="9144000"/>
  <p:embeddedFontLst>
    <p:embeddedFont>
      <p:font typeface="Proxima Nova"/>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font" Target="fonts/ProximaNova-bold.fntdata"/><Relationship Id="rId14" Type="http://schemas.openxmlformats.org/officeDocument/2006/relationships/slide" Target="slides/slide10.xml"/><Relationship Id="rId36" Type="http://schemas.openxmlformats.org/officeDocument/2006/relationships/font" Target="fonts/ProximaNova-regular.fntdata"/><Relationship Id="rId17" Type="http://schemas.openxmlformats.org/officeDocument/2006/relationships/slide" Target="slides/slide13.xml"/><Relationship Id="rId39" Type="http://schemas.openxmlformats.org/officeDocument/2006/relationships/font" Target="fonts/ProximaNova-boldItalic.fntdata"/><Relationship Id="rId16" Type="http://schemas.openxmlformats.org/officeDocument/2006/relationships/slide" Target="slides/slide12.xml"/><Relationship Id="rId38" Type="http://schemas.openxmlformats.org/officeDocument/2006/relationships/font" Target="fonts/ProximaNova-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Shape 1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9" name="Shape 10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Shape 1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6" name="Shape 11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Shape 1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3" name="Shape 12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Shape 1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9" name="Shape 12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5" name="Shape 13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Shape 1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0" name="Shape 14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Shape 1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6" name="Shape 14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Shape 1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2" name="Shape 15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Shape 1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8" name="Shape 15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Shape 1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4" name="Shape 16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Shape 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3" name="Shape 6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Shape 1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0" name="Shape 17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Shape 1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6" name="Shape 17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Shape 1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2" name="Shape 18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Shape 1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8" name="Shape 18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Shape 1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3" name="Shape 19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Shape 1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9" name="Shape 19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Shape 2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5" name="Shape 20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Shape 2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1" name="Shape 21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Shape 2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7" name="Shape 21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Shape 2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3" name="Shape 22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Shape 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9" name="Shape 6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Shape 2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9" name="Shape 22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Shape 2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5" name="Shape 23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Shape 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5" name="Shape 7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Shape 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1" name="Shape 8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Shape 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6" name="Shape 8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2" name="Shape 9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8" name="Shape 9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Shape 1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3" name="Shape 10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bg>
      <p:bgPr>
        <a:solidFill>
          <a:schemeClr val="dk1"/>
        </a:solidFill>
      </p:bgPr>
    </p:bg>
    <p:spTree>
      <p:nvGrpSpPr>
        <p:cNvPr id="9" name="Shape 9"/>
        <p:cNvGrpSpPr/>
        <p:nvPr/>
      </p:nvGrpSpPr>
      <p:grpSpPr>
        <a:xfrm>
          <a:off x="0" y="0"/>
          <a:ext cx="0" cy="0"/>
          <a:chOff x="0" y="0"/>
          <a:chExt cx="0" cy="0"/>
        </a:xfrm>
      </p:grpSpPr>
      <p:cxnSp>
        <p:nvCxnSpPr>
          <p:cNvPr id="10" name="Shape 10"/>
          <p:cNvCxnSpPr/>
          <p:nvPr/>
        </p:nvCxnSpPr>
        <p:spPr>
          <a:xfrm>
            <a:off x="0" y="2998150"/>
            <a:ext cx="9144000" cy="0"/>
          </a:xfrm>
          <a:prstGeom prst="straightConnector1">
            <a:avLst/>
          </a:prstGeom>
          <a:noFill/>
          <a:ln cap="flat" cmpd="sng" w="19050">
            <a:solidFill>
              <a:schemeClr val="lt2"/>
            </a:solidFill>
            <a:prstDash val="solid"/>
            <a:round/>
            <a:headEnd len="med" w="med" type="none"/>
            <a:tailEnd len="med" w="med" type="none"/>
          </a:ln>
        </p:spPr>
      </p:cxnSp>
      <p:sp>
        <p:nvSpPr>
          <p:cNvPr id="11" name="Shape 11"/>
          <p:cNvSpPr txBox="1"/>
          <p:nvPr>
            <p:ph type="ctrTitle"/>
          </p:nvPr>
        </p:nvSpPr>
        <p:spPr>
          <a:xfrm>
            <a:off x="510450" y="1257300"/>
            <a:ext cx="8123100" cy="1588500"/>
          </a:xfrm>
          <a:prstGeom prst="rect">
            <a:avLst/>
          </a:prstGeom>
        </p:spPr>
        <p:txBody>
          <a:bodyPr anchorCtr="0" anchor="b" bIns="91425" lIns="91425" rIns="91425" wrap="square" tIns="91425"/>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p:txBody>
      </p:sp>
      <p:sp>
        <p:nvSpPr>
          <p:cNvPr id="12" name="Shape 12"/>
          <p:cNvSpPr txBox="1"/>
          <p:nvPr>
            <p:ph idx="1" type="subTitle"/>
          </p:nvPr>
        </p:nvSpPr>
        <p:spPr>
          <a:xfrm>
            <a:off x="510450" y="3182313"/>
            <a:ext cx="8123100" cy="630000"/>
          </a:xfrm>
          <a:prstGeom prst="rect">
            <a:avLst/>
          </a:prstGeom>
        </p:spPr>
        <p:txBody>
          <a:bodyPr anchorCtr="0" anchor="t" bIns="91425" lIns="91425" rIns="91425" wrap="square" tIns="91425"/>
          <a:lstStyle>
            <a:lvl1pPr lvl="0">
              <a:lnSpc>
                <a:spcPct val="100000"/>
              </a:lnSpc>
              <a:spcBef>
                <a:spcPts val="0"/>
              </a:spcBef>
              <a:spcAft>
                <a:spcPts val="0"/>
              </a:spcAft>
              <a:buClr>
                <a:schemeClr val="lt1"/>
              </a:buClr>
              <a:buSzPct val="100000"/>
              <a:buNone/>
              <a:defRPr sz="2400">
                <a:solidFill>
                  <a:schemeClr val="lt1"/>
                </a:solidFill>
              </a:defRPr>
            </a:lvl1pPr>
            <a:lvl2pPr lvl="1">
              <a:lnSpc>
                <a:spcPct val="100000"/>
              </a:lnSpc>
              <a:spcBef>
                <a:spcPts val="0"/>
              </a:spcBef>
              <a:spcAft>
                <a:spcPts val="0"/>
              </a:spcAft>
              <a:buClr>
                <a:schemeClr val="lt1"/>
              </a:buClr>
              <a:buSzPct val="100000"/>
              <a:buNone/>
              <a:defRPr sz="2400">
                <a:solidFill>
                  <a:schemeClr val="lt1"/>
                </a:solidFill>
              </a:defRPr>
            </a:lvl2pPr>
            <a:lvl3pPr lvl="2">
              <a:lnSpc>
                <a:spcPct val="100000"/>
              </a:lnSpc>
              <a:spcBef>
                <a:spcPts val="0"/>
              </a:spcBef>
              <a:spcAft>
                <a:spcPts val="0"/>
              </a:spcAft>
              <a:buClr>
                <a:schemeClr val="lt1"/>
              </a:buClr>
              <a:buSzPct val="100000"/>
              <a:buNone/>
              <a:defRPr sz="2400">
                <a:solidFill>
                  <a:schemeClr val="lt1"/>
                </a:solidFill>
              </a:defRPr>
            </a:lvl3pPr>
            <a:lvl4pPr lvl="3">
              <a:lnSpc>
                <a:spcPct val="100000"/>
              </a:lnSpc>
              <a:spcBef>
                <a:spcPts val="0"/>
              </a:spcBef>
              <a:spcAft>
                <a:spcPts val="0"/>
              </a:spcAft>
              <a:buClr>
                <a:schemeClr val="lt1"/>
              </a:buClr>
              <a:buSzPct val="100000"/>
              <a:buNone/>
              <a:defRPr sz="2400">
                <a:solidFill>
                  <a:schemeClr val="lt1"/>
                </a:solidFill>
              </a:defRPr>
            </a:lvl4pPr>
            <a:lvl5pPr lvl="4">
              <a:lnSpc>
                <a:spcPct val="100000"/>
              </a:lnSpc>
              <a:spcBef>
                <a:spcPts val="0"/>
              </a:spcBef>
              <a:spcAft>
                <a:spcPts val="0"/>
              </a:spcAft>
              <a:buClr>
                <a:schemeClr val="lt1"/>
              </a:buClr>
              <a:buSzPct val="100000"/>
              <a:buNone/>
              <a:defRPr sz="2400">
                <a:solidFill>
                  <a:schemeClr val="lt1"/>
                </a:solidFill>
              </a:defRPr>
            </a:lvl5pPr>
            <a:lvl6pPr lvl="5">
              <a:lnSpc>
                <a:spcPct val="100000"/>
              </a:lnSpc>
              <a:spcBef>
                <a:spcPts val="0"/>
              </a:spcBef>
              <a:spcAft>
                <a:spcPts val="0"/>
              </a:spcAft>
              <a:buClr>
                <a:schemeClr val="lt1"/>
              </a:buClr>
              <a:buSzPct val="100000"/>
              <a:buNone/>
              <a:defRPr sz="2400">
                <a:solidFill>
                  <a:schemeClr val="lt1"/>
                </a:solidFill>
              </a:defRPr>
            </a:lvl6pPr>
            <a:lvl7pPr lvl="6">
              <a:lnSpc>
                <a:spcPct val="100000"/>
              </a:lnSpc>
              <a:spcBef>
                <a:spcPts val="0"/>
              </a:spcBef>
              <a:spcAft>
                <a:spcPts val="0"/>
              </a:spcAft>
              <a:buClr>
                <a:schemeClr val="lt1"/>
              </a:buClr>
              <a:buSzPct val="100000"/>
              <a:buNone/>
              <a:defRPr sz="2400">
                <a:solidFill>
                  <a:schemeClr val="lt1"/>
                </a:solidFill>
              </a:defRPr>
            </a:lvl7pPr>
            <a:lvl8pPr lvl="7">
              <a:lnSpc>
                <a:spcPct val="100000"/>
              </a:lnSpc>
              <a:spcBef>
                <a:spcPts val="0"/>
              </a:spcBef>
              <a:spcAft>
                <a:spcPts val="0"/>
              </a:spcAft>
              <a:buClr>
                <a:schemeClr val="lt1"/>
              </a:buClr>
              <a:buSzPct val="100000"/>
              <a:buNone/>
              <a:defRPr sz="2400">
                <a:solidFill>
                  <a:schemeClr val="lt1"/>
                </a:solidFill>
              </a:defRPr>
            </a:lvl8pPr>
            <a:lvl9pPr lvl="8">
              <a:lnSpc>
                <a:spcPct val="100000"/>
              </a:lnSpc>
              <a:spcBef>
                <a:spcPts val="0"/>
              </a:spcBef>
              <a:spcAft>
                <a:spcPts val="0"/>
              </a:spcAft>
              <a:buClr>
                <a:schemeClr val="lt1"/>
              </a:buClr>
              <a:buSzPct val="100000"/>
              <a:buNone/>
              <a:defRPr sz="2400">
                <a:solidFill>
                  <a:schemeClr val="lt1"/>
                </a:solidFill>
              </a:defRPr>
            </a:lvl9pPr>
          </a:lstStyle>
          <a:p/>
        </p:txBody>
      </p:sp>
      <p:sp>
        <p:nvSpPr>
          <p:cNvPr id="13" name="Shape 13"/>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8" name="Shape 48"/>
        <p:cNvGrpSpPr/>
        <p:nvPr/>
      </p:nvGrpSpPr>
      <p:grpSpPr>
        <a:xfrm>
          <a:off x="0" y="0"/>
          <a:ext cx="0" cy="0"/>
          <a:chOff x="0" y="0"/>
          <a:chExt cx="0" cy="0"/>
        </a:xfrm>
      </p:grpSpPr>
      <p:sp>
        <p:nvSpPr>
          <p:cNvPr id="49" name="Shape 49"/>
          <p:cNvSpPr/>
          <p:nvPr/>
        </p:nvSpPr>
        <p:spPr>
          <a:xfrm>
            <a:off x="0" y="5045700"/>
            <a:ext cx="9144000" cy="97800"/>
          </a:xfrm>
          <a:prstGeom prst="rect">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50" name="Shape 50"/>
          <p:cNvSpPr txBox="1"/>
          <p:nvPr>
            <p:ph type="title"/>
          </p:nvPr>
        </p:nvSpPr>
        <p:spPr>
          <a:xfrm>
            <a:off x="311700" y="991475"/>
            <a:ext cx="8520600" cy="1917900"/>
          </a:xfrm>
          <a:prstGeom prst="rect">
            <a:avLst/>
          </a:prstGeom>
        </p:spPr>
        <p:txBody>
          <a:bodyPr anchorCtr="0" anchor="ctr" bIns="91425" lIns="91425" rIns="91425" wrap="square" tIns="91425"/>
          <a:lstStyle>
            <a:lvl1pPr lvl="0" algn="ctr">
              <a:spcBef>
                <a:spcPts val="0"/>
              </a:spcBef>
              <a:buSzPct val="100000"/>
              <a:defRPr b="1" sz="14000"/>
            </a:lvl1pPr>
            <a:lvl2pPr lvl="1" algn="ctr">
              <a:spcBef>
                <a:spcPts val="0"/>
              </a:spcBef>
              <a:buSzPct val="100000"/>
              <a:defRPr b="1" sz="14000"/>
            </a:lvl2pPr>
            <a:lvl3pPr lvl="2" algn="ctr">
              <a:spcBef>
                <a:spcPts val="0"/>
              </a:spcBef>
              <a:buSzPct val="100000"/>
              <a:defRPr b="1" sz="14000"/>
            </a:lvl3pPr>
            <a:lvl4pPr lvl="3" algn="ctr">
              <a:spcBef>
                <a:spcPts val="0"/>
              </a:spcBef>
              <a:buSzPct val="100000"/>
              <a:defRPr b="1" sz="14000"/>
            </a:lvl4pPr>
            <a:lvl5pPr lvl="4" algn="ctr">
              <a:spcBef>
                <a:spcPts val="0"/>
              </a:spcBef>
              <a:buSzPct val="100000"/>
              <a:defRPr b="1" sz="14000"/>
            </a:lvl5pPr>
            <a:lvl6pPr lvl="5" algn="ctr">
              <a:spcBef>
                <a:spcPts val="0"/>
              </a:spcBef>
              <a:buSzPct val="100000"/>
              <a:defRPr b="1" sz="14000"/>
            </a:lvl6pPr>
            <a:lvl7pPr lvl="6" algn="ctr">
              <a:spcBef>
                <a:spcPts val="0"/>
              </a:spcBef>
              <a:buSzPct val="100000"/>
              <a:defRPr b="1" sz="14000"/>
            </a:lvl7pPr>
            <a:lvl8pPr lvl="7" algn="ctr">
              <a:spcBef>
                <a:spcPts val="0"/>
              </a:spcBef>
              <a:buSzPct val="100000"/>
              <a:defRPr b="1" sz="14000"/>
            </a:lvl8pPr>
            <a:lvl9pPr lvl="8" algn="ctr">
              <a:spcBef>
                <a:spcPts val="0"/>
              </a:spcBef>
              <a:buSzPct val="100000"/>
              <a:defRPr b="1" sz="14000"/>
            </a:lvl9pPr>
          </a:lstStyle>
          <a:p/>
        </p:txBody>
      </p:sp>
      <p:sp>
        <p:nvSpPr>
          <p:cNvPr id="51" name="Shape 51"/>
          <p:cNvSpPr txBox="1"/>
          <p:nvPr>
            <p:ph idx="1" type="body"/>
          </p:nvPr>
        </p:nvSpPr>
        <p:spPr>
          <a:xfrm>
            <a:off x="311700" y="3071300"/>
            <a:ext cx="8520600" cy="901800"/>
          </a:xfrm>
          <a:prstGeom prst="rect">
            <a:avLst/>
          </a:prstGeom>
        </p:spPr>
        <p:txBody>
          <a:bodyPr anchorCtr="0" anchor="t" bIns="91425" lIns="91425" rIns="91425" wrap="square"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2" name="Shape 5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bg>
      <p:bgPr>
        <a:solidFill>
          <a:schemeClr val="dk1"/>
        </a:solidFill>
      </p:bgPr>
    </p:bg>
    <p:spTree>
      <p:nvGrpSpPr>
        <p:cNvPr id="14" name="Shape 14"/>
        <p:cNvGrpSpPr/>
        <p:nvPr/>
      </p:nvGrpSpPr>
      <p:grpSpPr>
        <a:xfrm>
          <a:off x="0" y="0"/>
          <a:ext cx="0" cy="0"/>
          <a:chOff x="0" y="0"/>
          <a:chExt cx="0" cy="0"/>
        </a:xfrm>
      </p:grpSpPr>
      <p:cxnSp>
        <p:nvCxnSpPr>
          <p:cNvPr id="15" name="Shape 15"/>
          <p:cNvCxnSpPr/>
          <p:nvPr/>
        </p:nvCxnSpPr>
        <p:spPr>
          <a:xfrm>
            <a:off x="0" y="2998150"/>
            <a:ext cx="9144000" cy="0"/>
          </a:xfrm>
          <a:prstGeom prst="straightConnector1">
            <a:avLst/>
          </a:prstGeom>
          <a:noFill/>
          <a:ln cap="flat" cmpd="sng" w="19050">
            <a:solidFill>
              <a:schemeClr val="lt2"/>
            </a:solidFill>
            <a:prstDash val="solid"/>
            <a:round/>
            <a:headEnd len="med" w="med" type="none"/>
            <a:tailEnd len="med" w="med" type="none"/>
          </a:ln>
        </p:spPr>
      </p:cxnSp>
      <p:sp>
        <p:nvSpPr>
          <p:cNvPr id="16" name="Shape 16"/>
          <p:cNvSpPr txBox="1"/>
          <p:nvPr>
            <p:ph type="title"/>
          </p:nvPr>
        </p:nvSpPr>
        <p:spPr>
          <a:xfrm>
            <a:off x="510450" y="2057400"/>
            <a:ext cx="8123100" cy="778800"/>
          </a:xfrm>
          <a:prstGeom prst="rect">
            <a:avLst/>
          </a:prstGeom>
        </p:spPr>
        <p:txBody>
          <a:bodyPr anchorCtr="0" anchor="b" bIns="91425" lIns="91425" rIns="91425" wrap="square" tIns="91425"/>
          <a:lstStyle>
            <a:lvl1pPr lvl="0">
              <a:spcBef>
                <a:spcPts val="0"/>
              </a:spcBef>
              <a:buClr>
                <a:schemeClr val="lt1"/>
              </a:buClr>
              <a:buSzPct val="100000"/>
              <a:defRPr sz="3600">
                <a:solidFill>
                  <a:schemeClr val="lt1"/>
                </a:solidFill>
              </a:defRPr>
            </a:lvl1pPr>
            <a:lvl2pPr lvl="1">
              <a:spcBef>
                <a:spcPts val="0"/>
              </a:spcBef>
              <a:buClr>
                <a:schemeClr val="lt1"/>
              </a:buClr>
              <a:buSzPct val="100000"/>
              <a:defRPr sz="3600">
                <a:solidFill>
                  <a:schemeClr val="lt1"/>
                </a:solidFill>
              </a:defRPr>
            </a:lvl2pPr>
            <a:lvl3pPr lvl="2">
              <a:spcBef>
                <a:spcPts val="0"/>
              </a:spcBef>
              <a:buClr>
                <a:schemeClr val="lt1"/>
              </a:buClr>
              <a:buSzPct val="100000"/>
              <a:defRPr sz="3600">
                <a:solidFill>
                  <a:schemeClr val="lt1"/>
                </a:solidFill>
              </a:defRPr>
            </a:lvl3pPr>
            <a:lvl4pPr lvl="3">
              <a:spcBef>
                <a:spcPts val="0"/>
              </a:spcBef>
              <a:buClr>
                <a:schemeClr val="lt1"/>
              </a:buClr>
              <a:buSzPct val="100000"/>
              <a:defRPr sz="3600">
                <a:solidFill>
                  <a:schemeClr val="lt1"/>
                </a:solidFill>
              </a:defRPr>
            </a:lvl4pPr>
            <a:lvl5pPr lvl="4">
              <a:spcBef>
                <a:spcPts val="0"/>
              </a:spcBef>
              <a:buClr>
                <a:schemeClr val="lt1"/>
              </a:buClr>
              <a:buSzPct val="100000"/>
              <a:defRPr sz="3600">
                <a:solidFill>
                  <a:schemeClr val="lt1"/>
                </a:solidFill>
              </a:defRPr>
            </a:lvl5pPr>
            <a:lvl6pPr lvl="5">
              <a:spcBef>
                <a:spcPts val="0"/>
              </a:spcBef>
              <a:buClr>
                <a:schemeClr val="lt1"/>
              </a:buClr>
              <a:buSzPct val="100000"/>
              <a:defRPr sz="3600">
                <a:solidFill>
                  <a:schemeClr val="lt1"/>
                </a:solidFill>
              </a:defRPr>
            </a:lvl6pPr>
            <a:lvl7pPr lvl="6">
              <a:spcBef>
                <a:spcPts val="0"/>
              </a:spcBef>
              <a:buClr>
                <a:schemeClr val="lt1"/>
              </a:buClr>
              <a:buSzPct val="100000"/>
              <a:defRPr sz="3600">
                <a:solidFill>
                  <a:schemeClr val="lt1"/>
                </a:solidFill>
              </a:defRPr>
            </a:lvl7pPr>
            <a:lvl8pPr lvl="7">
              <a:spcBef>
                <a:spcPts val="0"/>
              </a:spcBef>
              <a:buClr>
                <a:schemeClr val="lt1"/>
              </a:buClr>
              <a:buSzPct val="100000"/>
              <a:defRPr sz="3600">
                <a:solidFill>
                  <a:schemeClr val="lt1"/>
                </a:solidFill>
              </a:defRPr>
            </a:lvl8pPr>
            <a:lvl9pPr lvl="8">
              <a:spcBef>
                <a:spcPts val="0"/>
              </a:spcBef>
              <a:buClr>
                <a:schemeClr val="lt1"/>
              </a:buClr>
              <a:buSzPct val="100000"/>
              <a:defRPr sz="3600">
                <a:solidFill>
                  <a:schemeClr val="lt1"/>
                </a:solidFill>
              </a:defRPr>
            </a:lvl9pPr>
          </a:lstStyle>
          <a:p/>
        </p:txBody>
      </p:sp>
      <p:sp>
        <p:nvSpPr>
          <p:cNvPr id="17" name="Shape 1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8" name="Shape 18"/>
        <p:cNvGrpSpPr/>
        <p:nvPr/>
      </p:nvGrpSpPr>
      <p:grpSpPr>
        <a:xfrm>
          <a:off x="0" y="0"/>
          <a:ext cx="0" cy="0"/>
          <a:chOff x="0" y="0"/>
          <a:chExt cx="0" cy="0"/>
        </a:xfrm>
      </p:grpSpPr>
      <p:sp>
        <p:nvSpPr>
          <p:cNvPr id="19" name="Shape 19"/>
          <p:cNvSpPr/>
          <p:nvPr/>
        </p:nvSpPr>
        <p:spPr>
          <a:xfrm>
            <a:off x="0" y="5045700"/>
            <a:ext cx="9144000" cy="97800"/>
          </a:xfrm>
          <a:prstGeom prst="rect">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20" name="Shape 20"/>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1" name="Shape 21"/>
          <p:cNvSpPr txBox="1"/>
          <p:nvPr>
            <p:ph idx="1" type="body"/>
          </p:nvPr>
        </p:nvSpPr>
        <p:spPr>
          <a:xfrm>
            <a:off x="311700" y="1152475"/>
            <a:ext cx="8520600" cy="34164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3" name="Shape 23"/>
        <p:cNvGrpSpPr/>
        <p:nvPr/>
      </p:nvGrpSpPr>
      <p:grpSpPr>
        <a:xfrm>
          <a:off x="0" y="0"/>
          <a:ext cx="0" cy="0"/>
          <a:chOff x="0" y="0"/>
          <a:chExt cx="0" cy="0"/>
        </a:xfrm>
      </p:grpSpPr>
      <p:sp>
        <p:nvSpPr>
          <p:cNvPr id="24" name="Shape 24"/>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5" name="Shape 25"/>
          <p:cNvSpPr txBox="1"/>
          <p:nvPr>
            <p:ph idx="1" type="body"/>
          </p:nvPr>
        </p:nvSpPr>
        <p:spPr>
          <a:xfrm>
            <a:off x="311700" y="1152475"/>
            <a:ext cx="3999900" cy="34164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6" name="Shape 26"/>
          <p:cNvSpPr txBox="1"/>
          <p:nvPr>
            <p:ph idx="2" type="body"/>
          </p:nvPr>
        </p:nvSpPr>
        <p:spPr>
          <a:xfrm>
            <a:off x="4832400" y="1152475"/>
            <a:ext cx="3999900" cy="34164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8" name="Shape 28"/>
        <p:cNvGrpSpPr/>
        <p:nvPr/>
      </p:nvGrpSpPr>
      <p:grpSpPr>
        <a:xfrm>
          <a:off x="0" y="0"/>
          <a:ext cx="0" cy="0"/>
          <a:chOff x="0" y="0"/>
          <a:chExt cx="0" cy="0"/>
        </a:xfrm>
      </p:grpSpPr>
      <p:sp>
        <p:nvSpPr>
          <p:cNvPr id="29" name="Shape 29"/>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0" name="Shape 3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31" name="Shape 31"/>
        <p:cNvGrpSpPr/>
        <p:nvPr/>
      </p:nvGrpSpPr>
      <p:grpSpPr>
        <a:xfrm>
          <a:off x="0" y="0"/>
          <a:ext cx="0" cy="0"/>
          <a:chOff x="0" y="0"/>
          <a:chExt cx="0" cy="0"/>
        </a:xfrm>
      </p:grpSpPr>
      <p:sp>
        <p:nvSpPr>
          <p:cNvPr id="32" name="Shape 32"/>
          <p:cNvSpPr txBox="1"/>
          <p:nvPr>
            <p:ph type="title"/>
          </p:nvPr>
        </p:nvSpPr>
        <p:spPr>
          <a:xfrm>
            <a:off x="311700" y="555600"/>
            <a:ext cx="2808000" cy="755700"/>
          </a:xfrm>
          <a:prstGeom prst="rect">
            <a:avLst/>
          </a:prstGeom>
        </p:spPr>
        <p:txBody>
          <a:bodyPr anchorCtr="0" anchor="b" bIns="91425" lIns="91425" rIns="91425" wrap="square"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3" name="Shape 33"/>
          <p:cNvSpPr txBox="1"/>
          <p:nvPr>
            <p:ph idx="1" type="body"/>
          </p:nvPr>
        </p:nvSpPr>
        <p:spPr>
          <a:xfrm>
            <a:off x="311700" y="1389600"/>
            <a:ext cx="2808000" cy="3179400"/>
          </a:xfrm>
          <a:prstGeom prst="rect">
            <a:avLst/>
          </a:prstGeom>
        </p:spPr>
        <p:txBody>
          <a:bodyPr anchorCtr="0" anchor="t" bIns="91425" lIns="91425" rIns="91425" wrap="square"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bg>
      <p:bgPr>
        <a:solidFill>
          <a:schemeClr val="lt2"/>
        </a:solidFill>
      </p:bgPr>
    </p:bg>
    <p:spTree>
      <p:nvGrpSpPr>
        <p:cNvPr id="35" name="Shape 35"/>
        <p:cNvGrpSpPr/>
        <p:nvPr/>
      </p:nvGrpSpPr>
      <p:grpSpPr>
        <a:xfrm>
          <a:off x="0" y="0"/>
          <a:ext cx="0" cy="0"/>
          <a:chOff x="0" y="0"/>
          <a:chExt cx="0" cy="0"/>
        </a:xfrm>
      </p:grpSpPr>
      <p:sp>
        <p:nvSpPr>
          <p:cNvPr id="36" name="Shape 36"/>
          <p:cNvSpPr txBox="1"/>
          <p:nvPr>
            <p:ph type="title"/>
          </p:nvPr>
        </p:nvSpPr>
        <p:spPr>
          <a:xfrm>
            <a:off x="490250" y="526350"/>
            <a:ext cx="5797500" cy="4090800"/>
          </a:xfrm>
          <a:prstGeom prst="rect">
            <a:avLst/>
          </a:prstGeom>
        </p:spPr>
        <p:txBody>
          <a:bodyPr anchorCtr="0" anchor="ctr" bIns="91425" lIns="91425" rIns="91425" wrap="square"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7" name="Shape 3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8" name="Shape 38"/>
        <p:cNvGrpSpPr/>
        <p:nvPr/>
      </p:nvGrpSpPr>
      <p:grpSpPr>
        <a:xfrm>
          <a:off x="0" y="0"/>
          <a:ext cx="0" cy="0"/>
          <a:chOff x="0" y="0"/>
          <a:chExt cx="0" cy="0"/>
        </a:xfrm>
      </p:grpSpPr>
      <p:sp>
        <p:nvSpPr>
          <p:cNvPr id="39" name="Shape 39"/>
          <p:cNvSpPr/>
          <p:nvPr/>
        </p:nvSpPr>
        <p:spPr>
          <a:xfrm>
            <a:off x="4572000" y="75"/>
            <a:ext cx="4572000" cy="5143500"/>
          </a:xfrm>
          <a:prstGeom prst="rect">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cxnSp>
        <p:nvCxnSpPr>
          <p:cNvPr id="40" name="Shape 40"/>
          <p:cNvCxnSpPr/>
          <p:nvPr/>
        </p:nvCxnSpPr>
        <p:spPr>
          <a:xfrm>
            <a:off x="5029675" y="4495500"/>
            <a:ext cx="468300" cy="0"/>
          </a:xfrm>
          <a:prstGeom prst="straightConnector1">
            <a:avLst/>
          </a:prstGeom>
          <a:noFill/>
          <a:ln cap="flat" cmpd="sng" w="19050">
            <a:solidFill>
              <a:schemeClr val="lt2"/>
            </a:solidFill>
            <a:prstDash val="solid"/>
            <a:round/>
            <a:headEnd len="med" w="med" type="none"/>
            <a:tailEnd len="med" w="med" type="none"/>
          </a:ln>
        </p:spPr>
      </p:cxnSp>
      <p:sp>
        <p:nvSpPr>
          <p:cNvPr id="41" name="Shape 41"/>
          <p:cNvSpPr txBox="1"/>
          <p:nvPr>
            <p:ph type="title"/>
          </p:nvPr>
        </p:nvSpPr>
        <p:spPr>
          <a:xfrm>
            <a:off x="265500" y="1205825"/>
            <a:ext cx="4045200" cy="1509600"/>
          </a:xfrm>
          <a:prstGeom prst="rect">
            <a:avLst/>
          </a:prstGeom>
        </p:spPr>
        <p:txBody>
          <a:bodyPr anchorCtr="0" anchor="b" bIns="91425" lIns="91425" rIns="91425" wrap="square"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42" name="Shape 42"/>
          <p:cNvSpPr txBox="1"/>
          <p:nvPr>
            <p:ph idx="1" type="subTitle"/>
          </p:nvPr>
        </p:nvSpPr>
        <p:spPr>
          <a:xfrm>
            <a:off x="265500" y="2769001"/>
            <a:ext cx="4045200" cy="1345500"/>
          </a:xfrm>
          <a:prstGeom prst="rect">
            <a:avLst/>
          </a:prstGeom>
        </p:spPr>
        <p:txBody>
          <a:bodyPr anchorCtr="0" anchor="t" bIns="91425" lIns="91425" rIns="91425" wrap="square"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43" name="Shape 43"/>
          <p:cNvSpPr txBox="1"/>
          <p:nvPr>
            <p:ph idx="2" type="body"/>
          </p:nvPr>
        </p:nvSpPr>
        <p:spPr>
          <a:xfrm>
            <a:off x="4939500" y="724200"/>
            <a:ext cx="3837000" cy="3695100"/>
          </a:xfrm>
          <a:prstGeom prst="rect">
            <a:avLst/>
          </a:prstGeom>
        </p:spPr>
        <p:txBody>
          <a:bodyPr anchorCtr="0" anchor="ctr" bIns="91425" lIns="91425" rIns="91425" wrap="square"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44" name="Shape 4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5" name="Shape 45"/>
        <p:cNvGrpSpPr/>
        <p:nvPr/>
      </p:nvGrpSpPr>
      <p:grpSpPr>
        <a:xfrm>
          <a:off x="0" y="0"/>
          <a:ext cx="0" cy="0"/>
          <a:chOff x="0" y="0"/>
          <a:chExt cx="0" cy="0"/>
        </a:xfrm>
      </p:grpSpPr>
      <p:sp>
        <p:nvSpPr>
          <p:cNvPr id="46" name="Shape 46"/>
          <p:cNvSpPr txBox="1"/>
          <p:nvPr>
            <p:ph idx="1" type="body"/>
          </p:nvPr>
        </p:nvSpPr>
        <p:spPr>
          <a:xfrm>
            <a:off x="311700" y="4236825"/>
            <a:ext cx="5998800" cy="598800"/>
          </a:xfrm>
          <a:prstGeom prst="rect">
            <a:avLst/>
          </a:prstGeom>
        </p:spPr>
        <p:txBody>
          <a:bodyPr anchorCtr="0" anchor="ctr" bIns="91425" lIns="91425" rIns="91425" wrap="square" tIns="91425"/>
          <a:lstStyle>
            <a:lvl1pPr lvl="0">
              <a:lnSpc>
                <a:spcPct val="100000"/>
              </a:lnSpc>
              <a:spcBef>
                <a:spcPts val="0"/>
              </a:spcBef>
              <a:spcAft>
                <a:spcPts val="0"/>
              </a:spcAft>
              <a:buSzPct val="100000"/>
              <a:buNone/>
              <a:defRPr sz="2100"/>
            </a:lvl1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pearmint">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1pPr>
            <a:lvl2pPr lvl="1">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2pPr>
            <a:lvl3pPr lvl="2">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3pPr>
            <a:lvl4pPr lvl="3">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4pPr>
            <a:lvl5pPr lvl="4">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5pPr>
            <a:lvl6pPr lvl="5">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6pPr>
            <a:lvl7pPr lvl="6">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7pPr>
            <a:lvl8pPr lvl="7">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8pPr>
            <a:lvl9pPr lvl="8">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accent3"/>
              </a:buClr>
              <a:buSzPct val="100000"/>
              <a:buFont typeface="Proxima Nova"/>
              <a:buChar char="●"/>
              <a:defRPr sz="1800">
                <a:solidFill>
                  <a:schemeClr val="accent3"/>
                </a:solidFill>
                <a:latin typeface="Proxima Nova"/>
                <a:ea typeface="Proxima Nova"/>
                <a:cs typeface="Proxima Nova"/>
                <a:sym typeface="Proxima Nova"/>
              </a:defRPr>
            </a:lvl1pPr>
            <a:lvl2pPr lvl="1">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2pPr>
            <a:lvl3pPr lvl="2">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3pPr>
            <a:lvl4pPr lvl="3">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4pPr>
            <a:lvl5pPr lvl="4">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5pPr>
            <a:lvl6pPr lvl="5">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6pPr>
            <a:lvl7pPr lvl="6">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7pPr>
            <a:lvl8pPr lvl="7">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8pPr>
            <a:lvl9pPr lvl="8">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lvl="0" algn="r">
              <a:spcBef>
                <a:spcPts val="0"/>
              </a:spcBef>
              <a:buNone/>
            </a:pPr>
            <a:fld id="{00000000-1234-1234-1234-123412341234}" type="slidenum">
              <a:rPr lang="en" sz="1000">
                <a:solidFill>
                  <a:schemeClr val="dk1"/>
                </a:solidFill>
                <a:latin typeface="Proxima Nova"/>
                <a:ea typeface="Proxima Nova"/>
                <a:cs typeface="Proxima Nova"/>
                <a:sym typeface="Proxima Nova"/>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hyperlink" Target="http://www.worldaffairscouncils.org/2011/main/home.cfm?database=programs&amp;Category=AcademicWorldQuest&amp;Section=Academic%20WorldQuest%202016-2017" TargetMode="Externa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hyperlink" Target="http://www.worldaffairscouncils.org/2011/main/home.cfm?database=programs&amp;Category=AcademicWorldQuest&amp;Section=Academic%20WorldQuest%202016-2017" TargetMode="Externa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climateactiontracker.org/news/278/China-India-slow-global-emissions-growth-Trumps-polices-will-flatten-US-emissions.html" TargetMode="External"/><Relationship Id="rId4" Type="http://schemas.openxmlformats.org/officeDocument/2006/relationships/hyperlink" Target="http://climateactiontracker.org/countries/china.html" TargetMode="External"/><Relationship Id="rId5" Type="http://schemas.openxmlformats.org/officeDocument/2006/relationships/hyperlink" Target="http://climateactiontracker.org/countries/india.htm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climateactiontracker.org/news/278/China-India-slow-global-emissions-growth-Trumps-polices-will-flatten-US-emissions.html" TargetMode="External"/><Relationship Id="rId4" Type="http://schemas.openxmlformats.org/officeDocument/2006/relationships/hyperlink" Target="http://climateactiontracker.org/countries/china.html" TargetMode="External"/><Relationship Id="rId5" Type="http://schemas.openxmlformats.org/officeDocument/2006/relationships/hyperlink" Target="http://climateactiontracker.org/countries/india.html"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Shape 59"/>
          <p:cNvSpPr txBox="1"/>
          <p:nvPr>
            <p:ph type="ctrTitle"/>
          </p:nvPr>
        </p:nvSpPr>
        <p:spPr>
          <a:xfrm>
            <a:off x="510450" y="1257300"/>
            <a:ext cx="8123100" cy="1588500"/>
          </a:xfrm>
          <a:prstGeom prst="rect">
            <a:avLst/>
          </a:prstGeom>
        </p:spPr>
        <p:txBody>
          <a:bodyPr anchorCtr="0" anchor="b" bIns="91425" lIns="91425" rIns="91425" wrap="square" tIns="91425">
            <a:noAutofit/>
          </a:bodyPr>
          <a:lstStyle/>
          <a:p>
            <a:pPr lvl="0">
              <a:spcBef>
                <a:spcPts val="0"/>
              </a:spcBef>
              <a:buNone/>
            </a:pPr>
            <a:r>
              <a:rPr lang="en"/>
              <a:t>Welcome to JWAC!</a:t>
            </a:r>
          </a:p>
        </p:txBody>
      </p:sp>
      <p:sp>
        <p:nvSpPr>
          <p:cNvPr id="60" name="Shape 60"/>
          <p:cNvSpPr txBox="1"/>
          <p:nvPr>
            <p:ph idx="1" type="subTitle"/>
          </p:nvPr>
        </p:nvSpPr>
        <p:spPr>
          <a:xfrm>
            <a:off x="510450" y="3182313"/>
            <a:ext cx="8123100" cy="630000"/>
          </a:xfrm>
          <a:prstGeom prst="rect">
            <a:avLst/>
          </a:prstGeom>
        </p:spPr>
        <p:txBody>
          <a:bodyPr anchorCtr="0" anchor="t" bIns="91425" lIns="91425" rIns="91425" wrap="square" tIns="91425">
            <a:noAutofit/>
          </a:bodyPr>
          <a:lstStyle/>
          <a:p>
            <a:pPr lvl="0">
              <a:spcBef>
                <a:spcPts val="0"/>
              </a:spcBef>
              <a:buNone/>
            </a:pPr>
            <a:r>
              <a:rPr lang="en"/>
              <a:t>September 27, 2017</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Shape 111"/>
          <p:cNvSpPr txBox="1"/>
          <p:nvPr>
            <p:ph type="title"/>
          </p:nvPr>
        </p:nvSpPr>
        <p:spPr>
          <a:xfrm>
            <a:off x="267463" y="724200"/>
            <a:ext cx="4045200" cy="791400"/>
          </a:xfrm>
          <a:prstGeom prst="rect">
            <a:avLst/>
          </a:prstGeom>
        </p:spPr>
        <p:txBody>
          <a:bodyPr anchorCtr="0" anchor="b" bIns="91425" lIns="91425" rIns="91425" wrap="square" tIns="91425">
            <a:noAutofit/>
          </a:bodyPr>
          <a:lstStyle/>
          <a:p>
            <a:pPr lvl="0" rtl="0">
              <a:spcBef>
                <a:spcPts val="0"/>
              </a:spcBef>
              <a:buNone/>
            </a:pPr>
            <a:r>
              <a:rPr lang="en"/>
              <a:t>WorldQuest</a:t>
            </a:r>
          </a:p>
        </p:txBody>
      </p:sp>
      <p:sp>
        <p:nvSpPr>
          <p:cNvPr id="112" name="Shape 112"/>
          <p:cNvSpPr txBox="1"/>
          <p:nvPr>
            <p:ph idx="2" type="body"/>
          </p:nvPr>
        </p:nvSpPr>
        <p:spPr>
          <a:xfrm>
            <a:off x="4939500" y="724200"/>
            <a:ext cx="3837000" cy="3695100"/>
          </a:xfrm>
          <a:prstGeom prst="rect">
            <a:avLst/>
          </a:prstGeom>
        </p:spPr>
        <p:txBody>
          <a:bodyPr anchorCtr="0" anchor="ctr" bIns="91425" lIns="91425" rIns="91425" wrap="square" tIns="91425">
            <a:noAutofit/>
          </a:bodyPr>
          <a:lstStyle/>
          <a:p>
            <a:pPr lvl="0" rtl="0">
              <a:spcBef>
                <a:spcPts val="0"/>
              </a:spcBef>
              <a:buNone/>
            </a:pPr>
            <a:r>
              <a:t/>
            </a:r>
            <a:endParaRPr/>
          </a:p>
          <a:p>
            <a:pPr indent="-342900" lvl="0" marL="457200" rtl="0">
              <a:spcBef>
                <a:spcPts val="0"/>
              </a:spcBef>
              <a:spcAft>
                <a:spcPts val="0"/>
              </a:spcAft>
            </a:pPr>
            <a:r>
              <a:rPr lang="en"/>
              <a:t>Local competition</a:t>
            </a:r>
          </a:p>
          <a:p>
            <a:pPr indent="-342900" lvl="0" marL="457200" rtl="0">
              <a:spcBef>
                <a:spcPts val="0"/>
              </a:spcBef>
              <a:spcAft>
                <a:spcPts val="0"/>
              </a:spcAft>
            </a:pPr>
            <a:r>
              <a:rPr lang="en"/>
              <a:t>February 15, 2018</a:t>
            </a:r>
          </a:p>
          <a:p>
            <a:pPr indent="-342900" lvl="0" marL="457200" rtl="0">
              <a:spcBef>
                <a:spcPts val="0"/>
              </a:spcBef>
              <a:spcAft>
                <a:spcPts val="0"/>
              </a:spcAft>
            </a:pPr>
            <a:r>
              <a:rPr lang="en"/>
              <a:t>10 topics</a:t>
            </a:r>
          </a:p>
          <a:p>
            <a:pPr indent="-342900" lvl="0" marL="457200" rtl="0">
              <a:spcBef>
                <a:spcPts val="0"/>
              </a:spcBef>
            </a:pPr>
            <a:r>
              <a:rPr lang="en"/>
              <a:t>Countries, politics, global issues</a:t>
            </a:r>
          </a:p>
          <a:p>
            <a:pPr lvl="0" rtl="0">
              <a:spcBef>
                <a:spcPts val="0"/>
              </a:spcBef>
              <a:buNone/>
            </a:pPr>
            <a:r>
              <a:t/>
            </a:r>
            <a:endParaRPr/>
          </a:p>
          <a:p>
            <a:pPr lvl="0" rtl="0">
              <a:spcBef>
                <a:spcPts val="0"/>
              </a:spcBef>
              <a:buNone/>
            </a:pPr>
            <a:r>
              <a:rPr lang="en"/>
              <a:t>(12 members)</a:t>
            </a:r>
          </a:p>
          <a:p>
            <a:pPr lvl="0" rtl="0">
              <a:spcBef>
                <a:spcPts val="0"/>
              </a:spcBef>
              <a:buNone/>
            </a:pPr>
            <a:r>
              <a:t/>
            </a:r>
            <a:endParaRPr/>
          </a:p>
        </p:txBody>
      </p:sp>
      <p:pic>
        <p:nvPicPr>
          <p:cNvPr id="113" name="Shape 113">
            <a:hlinkClick r:id="rId3"/>
          </p:cNvPr>
          <p:cNvPicPr preferRelativeResize="0"/>
          <p:nvPr/>
        </p:nvPicPr>
        <p:blipFill>
          <a:blip r:embed="rId4">
            <a:alphaModFix/>
          </a:blip>
          <a:stretch>
            <a:fillRect/>
          </a:stretch>
        </p:blipFill>
        <p:spPr>
          <a:xfrm>
            <a:off x="518175" y="1823474"/>
            <a:ext cx="3543774" cy="24048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Shape 118"/>
          <p:cNvSpPr txBox="1"/>
          <p:nvPr>
            <p:ph type="title"/>
          </p:nvPr>
        </p:nvSpPr>
        <p:spPr>
          <a:xfrm>
            <a:off x="267463" y="1030950"/>
            <a:ext cx="4045200" cy="791400"/>
          </a:xfrm>
          <a:prstGeom prst="rect">
            <a:avLst/>
          </a:prstGeom>
        </p:spPr>
        <p:txBody>
          <a:bodyPr anchorCtr="0" anchor="b" bIns="91425" lIns="91425" rIns="91425" wrap="square" tIns="91425">
            <a:noAutofit/>
          </a:bodyPr>
          <a:lstStyle/>
          <a:p>
            <a:pPr lvl="0">
              <a:spcBef>
                <a:spcPts val="0"/>
              </a:spcBef>
              <a:buNone/>
            </a:pPr>
            <a:r>
              <a:rPr lang="en"/>
              <a:t>WorldQuest </a:t>
            </a:r>
          </a:p>
          <a:p>
            <a:pPr lvl="0" rtl="0">
              <a:spcBef>
                <a:spcPts val="0"/>
              </a:spcBef>
              <a:buNone/>
            </a:pPr>
            <a:r>
              <a:rPr lang="en"/>
              <a:t>2017-18</a:t>
            </a:r>
          </a:p>
        </p:txBody>
      </p:sp>
      <p:sp>
        <p:nvSpPr>
          <p:cNvPr id="119" name="Shape 119"/>
          <p:cNvSpPr txBox="1"/>
          <p:nvPr>
            <p:ph idx="2" type="body"/>
          </p:nvPr>
        </p:nvSpPr>
        <p:spPr>
          <a:xfrm>
            <a:off x="4968050" y="64200"/>
            <a:ext cx="4045200" cy="4809900"/>
          </a:xfrm>
          <a:prstGeom prst="rect">
            <a:avLst/>
          </a:prstGeom>
        </p:spPr>
        <p:txBody>
          <a:bodyPr anchorCtr="0" anchor="ctr" bIns="91425" lIns="91425" rIns="91425" wrap="square" tIns="91425">
            <a:noAutofit/>
          </a:bodyPr>
          <a:lstStyle/>
          <a:p>
            <a:pPr lvl="0" rtl="0">
              <a:spcBef>
                <a:spcPts val="0"/>
              </a:spcBef>
              <a:buNone/>
            </a:pPr>
            <a:r>
              <a:t/>
            </a:r>
            <a:endParaRPr sz="1200"/>
          </a:p>
          <a:p>
            <a:pPr indent="-342900" lvl="0" marL="457200" rtl="0">
              <a:lnSpc>
                <a:spcPct val="150000"/>
              </a:lnSpc>
              <a:spcBef>
                <a:spcPts val="0"/>
              </a:spcBef>
              <a:spcAft>
                <a:spcPts val="0"/>
              </a:spcAft>
              <a:buAutoNum type="arabicPeriod"/>
            </a:pPr>
            <a:r>
              <a:rPr lang="en"/>
              <a:t>NAFTA</a:t>
            </a:r>
            <a:r>
              <a:rPr lang="en"/>
              <a:t> </a:t>
            </a:r>
          </a:p>
          <a:p>
            <a:pPr indent="-342900" lvl="0" marL="457200" rtl="0">
              <a:lnSpc>
                <a:spcPct val="150000"/>
              </a:lnSpc>
              <a:spcBef>
                <a:spcPts val="0"/>
              </a:spcBef>
              <a:spcAft>
                <a:spcPts val="0"/>
              </a:spcAft>
              <a:buAutoNum type="arabicPeriod"/>
            </a:pPr>
            <a:r>
              <a:rPr lang="en"/>
              <a:t>ASEAN at 50</a:t>
            </a:r>
          </a:p>
          <a:p>
            <a:pPr indent="-342900" lvl="0" marL="457200" rtl="0">
              <a:lnSpc>
                <a:spcPct val="150000"/>
              </a:lnSpc>
              <a:spcBef>
                <a:spcPts val="0"/>
              </a:spcBef>
              <a:spcAft>
                <a:spcPts val="0"/>
              </a:spcAft>
              <a:buAutoNum type="arabicPeriod"/>
            </a:pPr>
            <a:r>
              <a:rPr lang="en"/>
              <a:t>India’s Bid for Global Leadership</a:t>
            </a:r>
          </a:p>
          <a:p>
            <a:pPr indent="-342900" lvl="0" marL="457200" rtl="0">
              <a:lnSpc>
                <a:spcPct val="150000"/>
              </a:lnSpc>
              <a:spcBef>
                <a:spcPts val="0"/>
              </a:spcBef>
              <a:spcAft>
                <a:spcPts val="0"/>
              </a:spcAft>
              <a:buAutoNum type="arabicPeriod"/>
            </a:pPr>
            <a:r>
              <a:rPr lang="en"/>
              <a:t>Combatting Climate Change</a:t>
            </a:r>
          </a:p>
          <a:p>
            <a:pPr indent="-342900" lvl="0" marL="457200" rtl="0">
              <a:lnSpc>
                <a:spcPct val="150000"/>
              </a:lnSpc>
              <a:spcBef>
                <a:spcPts val="0"/>
              </a:spcBef>
              <a:spcAft>
                <a:spcPts val="0"/>
              </a:spcAft>
              <a:buAutoNum type="arabicPeriod"/>
            </a:pPr>
            <a:r>
              <a:rPr lang="en"/>
              <a:t>Cybersecurity</a:t>
            </a:r>
          </a:p>
          <a:p>
            <a:pPr indent="-342900" lvl="0" marL="457200" rtl="0">
              <a:lnSpc>
                <a:spcPct val="150000"/>
              </a:lnSpc>
              <a:spcBef>
                <a:spcPts val="0"/>
              </a:spcBef>
              <a:spcAft>
                <a:spcPts val="0"/>
              </a:spcAft>
              <a:buAutoNum type="arabicPeriod"/>
            </a:pPr>
            <a:r>
              <a:rPr lang="en"/>
              <a:t>Saudi Arabia</a:t>
            </a:r>
          </a:p>
          <a:p>
            <a:pPr indent="-342900" lvl="0" marL="457200" rtl="0">
              <a:lnSpc>
                <a:spcPct val="150000"/>
              </a:lnSpc>
              <a:spcBef>
                <a:spcPts val="0"/>
              </a:spcBef>
              <a:spcAft>
                <a:spcPts val="0"/>
              </a:spcAft>
              <a:buClr>
                <a:srgbClr val="666666"/>
              </a:buClr>
              <a:buAutoNum type="arabicPeriod"/>
            </a:pPr>
            <a:r>
              <a:rPr lang="en">
                <a:solidFill>
                  <a:srgbClr val="666666"/>
                </a:solidFill>
              </a:rPr>
              <a:t>Great Decisions</a:t>
            </a:r>
          </a:p>
          <a:p>
            <a:pPr indent="-342900" lvl="0" marL="457200" rtl="0">
              <a:lnSpc>
                <a:spcPct val="150000"/>
              </a:lnSpc>
              <a:spcBef>
                <a:spcPts val="0"/>
              </a:spcBef>
              <a:spcAft>
                <a:spcPts val="0"/>
              </a:spcAft>
              <a:buAutoNum type="arabicPeriod"/>
            </a:pPr>
            <a:r>
              <a:rPr lang="en"/>
              <a:t>The Peacebuilding Toolkit</a:t>
            </a:r>
          </a:p>
          <a:p>
            <a:pPr indent="-342900" lvl="0" marL="457200" rtl="0">
              <a:lnSpc>
                <a:spcPct val="150000"/>
              </a:lnSpc>
              <a:spcBef>
                <a:spcPts val="0"/>
              </a:spcBef>
              <a:spcAft>
                <a:spcPts val="0"/>
              </a:spcAft>
              <a:buAutoNum type="arabicPeriod"/>
            </a:pPr>
            <a:r>
              <a:rPr lang="en"/>
              <a:t>America’s Diplomats</a:t>
            </a:r>
          </a:p>
          <a:p>
            <a:pPr indent="-342900" lvl="0" marL="457200" rtl="0">
              <a:lnSpc>
                <a:spcPct val="150000"/>
              </a:lnSpc>
              <a:spcBef>
                <a:spcPts val="0"/>
              </a:spcBef>
              <a:spcAft>
                <a:spcPts val="0"/>
              </a:spcAft>
              <a:buClr>
                <a:srgbClr val="666666"/>
              </a:buClr>
              <a:buAutoNum type="arabicPeriod"/>
            </a:pPr>
            <a:r>
              <a:rPr lang="en">
                <a:solidFill>
                  <a:srgbClr val="666666"/>
                </a:solidFill>
              </a:rPr>
              <a:t>Current Events</a:t>
            </a:r>
          </a:p>
          <a:p>
            <a:pPr lvl="0" rtl="0">
              <a:spcBef>
                <a:spcPts val="0"/>
              </a:spcBef>
              <a:buNone/>
            </a:pPr>
            <a:r>
              <a:t/>
            </a:r>
            <a:endParaRPr sz="1200"/>
          </a:p>
        </p:txBody>
      </p:sp>
      <p:pic>
        <p:nvPicPr>
          <p:cNvPr id="120" name="Shape 120">
            <a:hlinkClick r:id="rId3"/>
          </p:cNvPr>
          <p:cNvPicPr preferRelativeResize="0"/>
          <p:nvPr/>
        </p:nvPicPr>
        <p:blipFill>
          <a:blip r:embed="rId4">
            <a:alphaModFix/>
          </a:blip>
          <a:stretch>
            <a:fillRect/>
          </a:stretch>
        </p:blipFill>
        <p:spPr>
          <a:xfrm>
            <a:off x="518188" y="2080299"/>
            <a:ext cx="3543774" cy="24048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Shape 125"/>
          <p:cNvSpPr txBox="1"/>
          <p:nvPr>
            <p:ph type="title"/>
          </p:nvPr>
        </p:nvSpPr>
        <p:spPr>
          <a:xfrm>
            <a:off x="510450" y="2057400"/>
            <a:ext cx="8123100" cy="778800"/>
          </a:xfrm>
          <a:prstGeom prst="rect">
            <a:avLst/>
          </a:prstGeom>
        </p:spPr>
        <p:txBody>
          <a:bodyPr anchorCtr="0" anchor="b" bIns="91425" lIns="91425" rIns="91425" wrap="square" tIns="91425">
            <a:noAutofit/>
          </a:bodyPr>
          <a:lstStyle/>
          <a:p>
            <a:pPr lvl="0" rtl="0">
              <a:spcBef>
                <a:spcPts val="0"/>
              </a:spcBef>
              <a:buNone/>
            </a:pPr>
            <a:r>
              <a:rPr lang="en"/>
              <a:t>WorldQuest Simulation (#1)</a:t>
            </a:r>
          </a:p>
        </p:txBody>
      </p:sp>
      <p:sp>
        <p:nvSpPr>
          <p:cNvPr id="126" name="Shape 126"/>
          <p:cNvSpPr txBox="1"/>
          <p:nvPr/>
        </p:nvSpPr>
        <p:spPr>
          <a:xfrm>
            <a:off x="570725" y="3067550"/>
            <a:ext cx="6848400" cy="977400"/>
          </a:xfrm>
          <a:prstGeom prst="rect">
            <a:avLst/>
          </a:prstGeom>
          <a:noFill/>
          <a:ln>
            <a:noFill/>
          </a:ln>
        </p:spPr>
        <p:txBody>
          <a:bodyPr anchorCtr="0" anchor="t" bIns="91425" lIns="91425" rIns="91425" wrap="square" tIns="91425">
            <a:noAutofit/>
          </a:bodyPr>
          <a:lstStyle/>
          <a:p>
            <a:pPr lvl="0">
              <a:spcBef>
                <a:spcPts val="0"/>
              </a:spcBef>
              <a:buNone/>
            </a:pPr>
            <a:r>
              <a:rPr lang="en" sz="2200">
                <a:solidFill>
                  <a:srgbClr val="FFFFFF"/>
                </a:solidFill>
                <a:latin typeface="Proxima Nova"/>
                <a:ea typeface="Proxima Nova"/>
                <a:cs typeface="Proxima Nova"/>
                <a:sym typeface="Proxima Nova"/>
              </a:rPr>
              <a:t>Split into groups of 4</a:t>
            </a:r>
          </a:p>
          <a:p>
            <a:pPr lvl="0">
              <a:spcBef>
                <a:spcPts val="0"/>
              </a:spcBef>
              <a:buNone/>
            </a:pPr>
            <a:r>
              <a:rPr lang="en" sz="2200">
                <a:solidFill>
                  <a:srgbClr val="FFFFFF"/>
                </a:solidFill>
                <a:latin typeface="Proxima Nova"/>
                <a:ea typeface="Proxima Nova"/>
                <a:cs typeface="Proxima Nova"/>
                <a:sym typeface="Proxima Nova"/>
              </a:rPr>
              <a:t>Open WorldQuest Study Guide link via Remind</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Shape 131"/>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t>WorldQuest Simulation #1</a:t>
            </a:r>
          </a:p>
        </p:txBody>
      </p:sp>
      <p:sp>
        <p:nvSpPr>
          <p:cNvPr id="132" name="Shape 132"/>
          <p:cNvSpPr txBox="1"/>
          <p:nvPr>
            <p:ph idx="1" type="body"/>
          </p:nvPr>
        </p:nvSpPr>
        <p:spPr>
          <a:xfrm>
            <a:off x="311700" y="1152475"/>
            <a:ext cx="8520600" cy="3591600"/>
          </a:xfrm>
          <a:prstGeom prst="rect">
            <a:avLst/>
          </a:prstGeom>
        </p:spPr>
        <p:txBody>
          <a:bodyPr anchorCtr="0" anchor="t" bIns="91425" lIns="91425" rIns="91425" wrap="square" tIns="91425">
            <a:noAutofit/>
          </a:bodyPr>
          <a:lstStyle/>
          <a:p>
            <a:pPr lvl="0">
              <a:spcBef>
                <a:spcPts val="0"/>
              </a:spcBef>
              <a:buNone/>
            </a:pPr>
            <a:r>
              <a:rPr lang="en"/>
              <a:t>You have 20 minutes!</a:t>
            </a:r>
          </a:p>
          <a:p>
            <a:pPr lvl="0">
              <a:spcBef>
                <a:spcPts val="0"/>
              </a:spcBef>
              <a:buNone/>
            </a:pPr>
            <a:r>
              <a:rPr lang="en"/>
              <a:t>Scan these topics: (WorldQuest Study guide link will be sent via Remind)</a:t>
            </a:r>
          </a:p>
          <a:p>
            <a:pPr lvl="0">
              <a:spcBef>
                <a:spcPts val="0"/>
              </a:spcBef>
              <a:buNone/>
            </a:pPr>
            <a:r>
              <a:rPr lang="en"/>
              <a:t>NAFTA</a:t>
            </a:r>
          </a:p>
          <a:p>
            <a:pPr lvl="0">
              <a:spcBef>
                <a:spcPts val="0"/>
              </a:spcBef>
              <a:buNone/>
            </a:pPr>
            <a:r>
              <a:rPr lang="en"/>
              <a:t>India’s Bid</a:t>
            </a:r>
          </a:p>
          <a:p>
            <a:pPr lvl="0">
              <a:spcBef>
                <a:spcPts val="0"/>
              </a:spcBef>
              <a:buNone/>
            </a:pPr>
            <a:r>
              <a:rPr lang="en"/>
              <a:t>Cybersecurity</a:t>
            </a:r>
          </a:p>
          <a:p>
            <a:pPr lvl="0">
              <a:spcBef>
                <a:spcPts val="0"/>
              </a:spcBef>
              <a:buNone/>
            </a:pPr>
            <a:r>
              <a:rPr lang="en"/>
              <a:t>Peacebuilding Toolkit</a:t>
            </a:r>
          </a:p>
          <a:p>
            <a:pPr indent="457200" lvl="0" marL="1371600">
              <a:spcBef>
                <a:spcPts val="0"/>
              </a:spcBef>
              <a:buNone/>
            </a:pPr>
            <a:r>
              <a:rPr lang="en"/>
              <a:t>8 Question Quiz (2 questions per topic) - Work together!</a:t>
            </a:r>
          </a:p>
          <a:p>
            <a:pPr lvl="0">
              <a:spcBef>
                <a:spcPts val="0"/>
              </a:spcBef>
              <a:buNone/>
            </a:pPr>
            <a:r>
              <a:t/>
            </a:r>
            <a:endParaRPr/>
          </a:p>
          <a:p>
            <a:pPr lvl="0">
              <a:spcBef>
                <a:spcPts val="0"/>
              </a:spcBef>
              <a:buNone/>
            </a:pPr>
            <a:r>
              <a:t/>
            </a:r>
            <a:endParaRPr/>
          </a:p>
          <a:p>
            <a:pPr lvl="0" rtl="0">
              <a:spcBef>
                <a:spcPts val="0"/>
              </a:spcBef>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Shape 137"/>
          <p:cNvSpPr txBox="1"/>
          <p:nvPr>
            <p:ph type="title"/>
          </p:nvPr>
        </p:nvSpPr>
        <p:spPr>
          <a:xfrm>
            <a:off x="510450" y="2057400"/>
            <a:ext cx="8123100" cy="778800"/>
          </a:xfrm>
          <a:prstGeom prst="rect">
            <a:avLst/>
          </a:prstGeom>
        </p:spPr>
        <p:txBody>
          <a:bodyPr anchorCtr="0" anchor="b" bIns="91425" lIns="91425" rIns="91425" wrap="square" tIns="91425">
            <a:noAutofit/>
          </a:bodyPr>
          <a:lstStyle/>
          <a:p>
            <a:pPr lvl="0">
              <a:spcBef>
                <a:spcPts val="0"/>
              </a:spcBef>
              <a:buNone/>
            </a:pPr>
            <a:r>
              <a:rPr lang="en"/>
              <a:t>WorldQuest Simulation Quiz 1</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Shape 142"/>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sz="2400">
                <a:solidFill>
                  <a:srgbClr val="000000"/>
                </a:solidFill>
              </a:rPr>
              <a:t>WorldQuest Simulation Quiz 1 - NAFTA</a:t>
            </a:r>
          </a:p>
          <a:p>
            <a:pPr lvl="0" rtl="0">
              <a:spcBef>
                <a:spcPts val="0"/>
              </a:spcBef>
              <a:buNone/>
            </a:pPr>
            <a:r>
              <a:t/>
            </a:r>
            <a:endParaRPr/>
          </a:p>
        </p:txBody>
      </p:sp>
      <p:sp>
        <p:nvSpPr>
          <p:cNvPr id="143" name="Shape 143"/>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342900" lvl="0" marL="457200" rtl="0">
              <a:spcBef>
                <a:spcPts val="0"/>
              </a:spcBef>
              <a:spcAft>
                <a:spcPts val="0"/>
              </a:spcAft>
              <a:buAutoNum type="arabicPeriod"/>
            </a:pPr>
            <a:r>
              <a:rPr lang="en"/>
              <a:t>One reason NAFTA remains controversial is that, for the United States, NAFTA marked the first major trade deal with a poor country, namely ___</a:t>
            </a:r>
          </a:p>
          <a:p>
            <a:pPr indent="-342900" lvl="0" marL="457200" rtl="0">
              <a:spcBef>
                <a:spcPts val="0"/>
              </a:spcBef>
              <a:spcAft>
                <a:spcPts val="0"/>
              </a:spcAft>
              <a:buAutoNum type="alphaUcPeriod"/>
            </a:pPr>
            <a:r>
              <a:rPr lang="en"/>
              <a:t>Mexico </a:t>
            </a:r>
          </a:p>
          <a:p>
            <a:pPr indent="-342900" lvl="0" marL="457200" rtl="0">
              <a:spcBef>
                <a:spcPts val="0"/>
              </a:spcBef>
              <a:spcAft>
                <a:spcPts val="0"/>
              </a:spcAft>
              <a:buAutoNum type="alphaUcPeriod"/>
            </a:pPr>
            <a:r>
              <a:rPr lang="en"/>
              <a:t>Venezuela</a:t>
            </a:r>
          </a:p>
          <a:p>
            <a:pPr indent="-342900" lvl="0" marL="457200" rtl="0">
              <a:spcBef>
                <a:spcPts val="0"/>
              </a:spcBef>
              <a:spcAft>
                <a:spcPts val="0"/>
              </a:spcAft>
              <a:buAutoNum type="alphaUcPeriod"/>
            </a:pPr>
            <a:r>
              <a:rPr lang="en"/>
              <a:t>Cuba</a:t>
            </a:r>
          </a:p>
          <a:p>
            <a:pPr indent="-342900" lvl="0" marL="457200" rtl="0">
              <a:spcBef>
                <a:spcPts val="0"/>
              </a:spcBef>
              <a:buAutoNum type="alphaUcPeriod"/>
            </a:pPr>
            <a:r>
              <a:rPr lang="en"/>
              <a:t>El Salvador</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Shape 148"/>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sz="2400">
                <a:solidFill>
                  <a:srgbClr val="000000"/>
                </a:solidFill>
              </a:rPr>
              <a:t>WorldQuest Simulation Quiz 1 - NAFTA</a:t>
            </a:r>
          </a:p>
          <a:p>
            <a:pPr lvl="0" rtl="0">
              <a:spcBef>
                <a:spcPts val="0"/>
              </a:spcBef>
              <a:buNone/>
            </a:pPr>
            <a:r>
              <a:t/>
            </a:r>
            <a:endParaRPr/>
          </a:p>
        </p:txBody>
      </p:sp>
      <p:sp>
        <p:nvSpPr>
          <p:cNvPr id="149" name="Shape 149"/>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rtl="0">
              <a:spcBef>
                <a:spcPts val="0"/>
              </a:spcBef>
              <a:buNone/>
            </a:pPr>
            <a:r>
              <a:rPr lang="en"/>
              <a:t>2. Which of the following charges by NAFTA critics was deemed a fair criticism according to the Peterson Institute of Economics? </a:t>
            </a:r>
          </a:p>
          <a:p>
            <a:pPr indent="-342900" lvl="0" marL="457200" rtl="0">
              <a:spcBef>
                <a:spcPts val="0"/>
              </a:spcBef>
              <a:spcAft>
                <a:spcPts val="0"/>
              </a:spcAft>
              <a:buAutoNum type="alphaUcPeriod"/>
            </a:pPr>
            <a:r>
              <a:rPr lang="en"/>
              <a:t>NAFTA fostered a growing US trade deficit.</a:t>
            </a:r>
          </a:p>
          <a:p>
            <a:pPr indent="-342900" lvl="0" marL="457200" rtl="0">
              <a:spcBef>
                <a:spcPts val="0"/>
              </a:spcBef>
              <a:spcAft>
                <a:spcPts val="0"/>
              </a:spcAft>
              <a:buAutoNum type="alphaUcPeriod"/>
            </a:pPr>
            <a:r>
              <a:rPr lang="en"/>
              <a:t>Trade with Mexico raised US unemployment.</a:t>
            </a:r>
          </a:p>
          <a:p>
            <a:pPr indent="-342900" lvl="0" marL="457200" rtl="0">
              <a:spcBef>
                <a:spcPts val="0"/>
              </a:spcBef>
              <a:spcAft>
                <a:spcPts val="0"/>
              </a:spcAft>
              <a:buAutoNum type="alphaUcPeriod"/>
            </a:pPr>
            <a:r>
              <a:rPr lang="en"/>
              <a:t>Job loss depressed US wages, especially in manufacturing</a:t>
            </a:r>
          </a:p>
          <a:p>
            <a:pPr indent="-342900" lvl="0" marL="457200" rtl="0">
              <a:spcBef>
                <a:spcPts val="0"/>
              </a:spcBef>
              <a:buAutoNum type="alphaUcPeriod"/>
            </a:pPr>
            <a:r>
              <a:rPr lang="en"/>
              <a:t>Mexican growth has not achieved the rate anticipated by NAFTA proponents. </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Shape 154"/>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sz="2400">
                <a:solidFill>
                  <a:srgbClr val="000000"/>
                </a:solidFill>
              </a:rPr>
              <a:t>WorldQuest Simulation Quiz 1 - India’s Bid</a:t>
            </a:r>
          </a:p>
        </p:txBody>
      </p:sp>
      <p:sp>
        <p:nvSpPr>
          <p:cNvPr id="155" name="Shape 155"/>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rtl="0">
              <a:spcBef>
                <a:spcPts val="0"/>
              </a:spcBef>
              <a:buNone/>
            </a:pPr>
            <a:r>
              <a:rPr lang="en"/>
              <a:t>3. According to the Carnegie Endowment for International Peace, which of the following is not what India must do to become a leading power?</a:t>
            </a:r>
          </a:p>
          <a:p>
            <a:pPr indent="-342900" lvl="0" marL="457200" rtl="0">
              <a:spcBef>
                <a:spcPts val="0"/>
              </a:spcBef>
              <a:spcAft>
                <a:spcPts val="0"/>
              </a:spcAft>
              <a:buAutoNum type="alphaUcPeriod"/>
            </a:pPr>
            <a:r>
              <a:rPr lang="en"/>
              <a:t>Complete the structural reforms necessary to create efficient product and factor markets.</a:t>
            </a:r>
          </a:p>
          <a:p>
            <a:pPr indent="-342900" lvl="0" marL="457200" rtl="0">
              <a:spcBef>
                <a:spcPts val="0"/>
              </a:spcBef>
              <a:spcAft>
                <a:spcPts val="0"/>
              </a:spcAft>
              <a:buAutoNum type="alphaUcPeriod"/>
            </a:pPr>
            <a:r>
              <a:rPr lang="en"/>
              <a:t>Create an effective state to leverage India’s capacity to build its national power.</a:t>
            </a:r>
          </a:p>
          <a:p>
            <a:pPr indent="-342900" lvl="0" marL="457200" rtl="0">
              <a:spcBef>
                <a:spcPts val="0"/>
              </a:spcBef>
              <a:spcAft>
                <a:spcPts val="0"/>
              </a:spcAft>
              <a:buAutoNum type="alphaUcPeriod"/>
            </a:pPr>
            <a:r>
              <a:rPr lang="en"/>
              <a:t>Foster a strong relationship with the United States. </a:t>
            </a:r>
          </a:p>
          <a:p>
            <a:pPr indent="-342900" lvl="0" marL="457200" rtl="0">
              <a:spcBef>
                <a:spcPts val="0"/>
              </a:spcBef>
              <a:buAutoNum type="alphaUcPeriod"/>
            </a:pPr>
            <a:r>
              <a:rPr lang="en"/>
              <a:t>Maintain current extractive and regulatory capacities</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Shape 160"/>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sz="2400">
                <a:solidFill>
                  <a:srgbClr val="000000"/>
                </a:solidFill>
              </a:rPr>
              <a:t>WorldQuest Simulation Quiz 1 - India’s Bid</a:t>
            </a:r>
          </a:p>
        </p:txBody>
      </p:sp>
      <p:sp>
        <p:nvSpPr>
          <p:cNvPr id="161" name="Shape 161"/>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rtl="0">
              <a:spcBef>
                <a:spcPts val="0"/>
              </a:spcBef>
              <a:buNone/>
            </a:pPr>
            <a:r>
              <a:rPr lang="en"/>
              <a:t>4. According to </a:t>
            </a:r>
            <a:r>
              <a:rPr lang="en">
                <a:hlinkClick r:id="rId3"/>
              </a:rPr>
              <a:t>research released last week</a:t>
            </a:r>
            <a:r>
              <a:rPr lang="en"/>
              <a:t> at a United Nations climate meeting in Germany, China and India should easily exceed the targets they set for themselves in the 2015 Paris Agreement signed by more than 190 countries. China’s emissions of carbon dioxide </a:t>
            </a:r>
            <a:r>
              <a:rPr lang="en">
                <a:hlinkClick r:id="rId4"/>
              </a:rPr>
              <a:t>appear to have peaked</a:t>
            </a:r>
            <a:r>
              <a:rPr lang="en"/>
              <a:t> more than 10 years sooner than its government had said they would. And India is now expected to obtain ___ </a:t>
            </a:r>
            <a:r>
              <a:rPr lang="en">
                <a:hlinkClick r:id="rId5"/>
              </a:rPr>
              <a:t>percent of its electricity</a:t>
            </a:r>
            <a:r>
              <a:rPr lang="en"/>
              <a:t> from non-fossil fuel sources by 2022, eight years ahead of schedule.</a:t>
            </a:r>
          </a:p>
          <a:p>
            <a:pPr indent="-342900" lvl="0" marL="457200" rtl="0">
              <a:spcBef>
                <a:spcPts val="0"/>
              </a:spcBef>
              <a:spcAft>
                <a:spcPts val="0"/>
              </a:spcAft>
              <a:buAutoNum type="alphaUcPeriod"/>
            </a:pPr>
            <a:r>
              <a:rPr lang="en"/>
              <a:t>30%</a:t>
            </a:r>
          </a:p>
          <a:p>
            <a:pPr indent="-342900" lvl="0" marL="457200" rtl="0">
              <a:spcBef>
                <a:spcPts val="0"/>
              </a:spcBef>
              <a:spcAft>
                <a:spcPts val="0"/>
              </a:spcAft>
              <a:buAutoNum type="alphaUcPeriod"/>
            </a:pPr>
            <a:r>
              <a:rPr lang="en"/>
              <a:t>40%</a:t>
            </a:r>
          </a:p>
          <a:p>
            <a:pPr indent="-342900" lvl="0" marL="457200" rtl="0">
              <a:spcBef>
                <a:spcPts val="0"/>
              </a:spcBef>
              <a:spcAft>
                <a:spcPts val="0"/>
              </a:spcAft>
              <a:buAutoNum type="alphaUcPeriod"/>
            </a:pPr>
            <a:r>
              <a:rPr lang="en"/>
              <a:t>50%</a:t>
            </a:r>
          </a:p>
          <a:p>
            <a:pPr indent="-342900" lvl="0" marL="457200" rtl="0">
              <a:spcBef>
                <a:spcPts val="0"/>
              </a:spcBef>
              <a:buAutoNum type="alphaUcPeriod"/>
            </a:pPr>
            <a:r>
              <a:rPr lang="en"/>
              <a:t>60%</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Shape 166"/>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sz="2400">
                <a:solidFill>
                  <a:srgbClr val="000000"/>
                </a:solidFill>
              </a:rPr>
              <a:t>WorldQuest Simulation Quiz 1 - Cybersecurity</a:t>
            </a:r>
          </a:p>
        </p:txBody>
      </p:sp>
      <p:sp>
        <p:nvSpPr>
          <p:cNvPr id="167" name="Shape 167"/>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rtl="0">
              <a:spcBef>
                <a:spcPts val="0"/>
              </a:spcBef>
              <a:buNone/>
            </a:pPr>
            <a:r>
              <a:rPr lang="en"/>
              <a:t>5. Russia's alleged meddling in the 2016 U.S. presidential elections has brought the issue of ____ again to the top of the news, but the possibilities it raises are only the tip of the iceberg when it comes to the role of  ___ in modern warfare. </a:t>
            </a:r>
          </a:p>
          <a:p>
            <a:pPr indent="-342900" lvl="0" marL="457200" rtl="0">
              <a:spcBef>
                <a:spcPts val="0"/>
              </a:spcBef>
              <a:spcAft>
                <a:spcPts val="0"/>
              </a:spcAft>
              <a:buAutoNum type="alphaUcPeriod"/>
            </a:pPr>
            <a:r>
              <a:rPr lang="en"/>
              <a:t>Cyberwar....cyber operations</a:t>
            </a:r>
          </a:p>
          <a:p>
            <a:pPr indent="-342900" lvl="0" marL="457200" rtl="0">
              <a:spcBef>
                <a:spcPts val="0"/>
              </a:spcBef>
              <a:spcAft>
                <a:spcPts val="0"/>
              </a:spcAft>
              <a:buAutoNum type="alphaUcPeriod"/>
            </a:pPr>
            <a:r>
              <a:rPr lang="en"/>
              <a:t>Cyber attacks….technology</a:t>
            </a:r>
          </a:p>
          <a:p>
            <a:pPr indent="-342900" lvl="0" marL="457200" rtl="0">
              <a:spcBef>
                <a:spcPts val="0"/>
              </a:spcBef>
              <a:spcAft>
                <a:spcPts val="0"/>
              </a:spcAft>
              <a:buAutoNum type="alphaUcPeriod"/>
            </a:pPr>
            <a:r>
              <a:rPr lang="en"/>
              <a:t>Fake news….reporters</a:t>
            </a:r>
          </a:p>
          <a:p>
            <a:pPr indent="-342900" lvl="0" marL="457200" rtl="0">
              <a:spcBef>
                <a:spcPts val="0"/>
              </a:spcBef>
              <a:buAutoNum type="alphaUcPeriod"/>
            </a:pPr>
            <a:r>
              <a:rPr lang="en"/>
              <a:t>Hackers….cyber attacks</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sp>
        <p:nvSpPr>
          <p:cNvPr id="65" name="Shape 65"/>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Meeting dates</a:t>
            </a:r>
          </a:p>
        </p:txBody>
      </p:sp>
      <p:sp>
        <p:nvSpPr>
          <p:cNvPr id="66" name="Shape 66"/>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sz="1200"/>
              <a:t>*************NOT Oct 4th due to Ms. Perry scheduling conflict </a:t>
            </a:r>
            <a:br>
              <a:rPr lang="en" sz="1200"/>
            </a:br>
            <a:r>
              <a:rPr lang="en" sz="1200"/>
              <a:t>*************NOT Oct 11  due to PSAT</a:t>
            </a:r>
            <a:br>
              <a:rPr lang="en" sz="1200"/>
            </a:br>
            <a:r>
              <a:rPr lang="en" sz="1200"/>
              <a:t>Oct 18 </a:t>
            </a:r>
            <a:br>
              <a:rPr lang="en" sz="1200"/>
            </a:br>
            <a:r>
              <a:rPr lang="en" sz="1200"/>
              <a:t>Oct 25</a:t>
            </a:r>
            <a:br>
              <a:rPr lang="en" sz="1200"/>
            </a:br>
            <a:r>
              <a:rPr lang="en" sz="1200"/>
              <a:t>Nov 01</a:t>
            </a:r>
            <a:br>
              <a:rPr lang="en" sz="1200"/>
            </a:br>
            <a:r>
              <a:rPr lang="en" sz="1200"/>
              <a:t>Nov 08</a:t>
            </a:r>
            <a:br>
              <a:rPr lang="en" sz="1200"/>
            </a:br>
            <a:r>
              <a:rPr lang="en" sz="1200"/>
              <a:t>Nov 15</a:t>
            </a:r>
            <a:br>
              <a:rPr lang="en" sz="1200"/>
            </a:br>
            <a:r>
              <a:rPr lang="en" sz="1200"/>
              <a:t>************NOT Nov 22 due to Thanksgiving</a:t>
            </a:r>
            <a:br>
              <a:rPr lang="en" sz="1200"/>
            </a:br>
            <a:r>
              <a:rPr lang="en" sz="1200"/>
              <a:t>Nov 29</a:t>
            </a:r>
            <a:br>
              <a:rPr lang="en" sz="1200"/>
            </a:br>
            <a:r>
              <a:rPr lang="en" sz="1200"/>
              <a:t>Dec 06</a:t>
            </a:r>
            <a:br>
              <a:rPr lang="en" sz="1200"/>
            </a:br>
            <a:r>
              <a:rPr lang="en" sz="1200"/>
              <a:t>Dec 13</a:t>
            </a:r>
            <a:br>
              <a:rPr lang="en" sz="1200"/>
            </a:br>
            <a:r>
              <a:rPr lang="en" sz="1200"/>
              <a:t>************NOT Dec 20 due to Exams</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Shape 172"/>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sz="2400">
                <a:solidFill>
                  <a:srgbClr val="000000"/>
                </a:solidFill>
              </a:rPr>
              <a:t>WorldQuest Simulation Quiz 1 - Cybersecurity</a:t>
            </a:r>
          </a:p>
        </p:txBody>
      </p:sp>
      <p:sp>
        <p:nvSpPr>
          <p:cNvPr id="173" name="Shape 173"/>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rtl="0">
              <a:spcBef>
                <a:spcPts val="0"/>
              </a:spcBef>
              <a:buNone/>
            </a:pPr>
            <a:r>
              <a:rPr lang="en"/>
              <a:t>6. Which of the following is the Defense Department’s second primary cyber missions?</a:t>
            </a:r>
          </a:p>
          <a:p>
            <a:pPr indent="-342900" lvl="0" marL="457200" rtl="0">
              <a:spcBef>
                <a:spcPts val="0"/>
              </a:spcBef>
              <a:spcAft>
                <a:spcPts val="0"/>
              </a:spcAft>
              <a:buAutoNum type="alphaUcPeriod"/>
            </a:pPr>
            <a:r>
              <a:rPr lang="en"/>
              <a:t>DoD must defend its own networks, systems, and information. </a:t>
            </a:r>
          </a:p>
          <a:p>
            <a:pPr indent="-342900" lvl="0" marL="457200" rtl="0">
              <a:spcBef>
                <a:spcPts val="0"/>
              </a:spcBef>
              <a:spcAft>
                <a:spcPts val="0"/>
              </a:spcAft>
              <a:buAutoNum type="alphaUcPeriod"/>
            </a:pPr>
            <a:r>
              <a:rPr lang="en"/>
              <a:t>DoD must be prepared to defend the United States and its interests against cyberattacks of significant consequence.</a:t>
            </a:r>
          </a:p>
          <a:p>
            <a:pPr indent="-342900" lvl="0" marL="457200" rtl="0">
              <a:spcBef>
                <a:spcPts val="0"/>
              </a:spcBef>
              <a:spcAft>
                <a:spcPts val="0"/>
              </a:spcAft>
              <a:buAutoNum type="alphaUcPeriod"/>
            </a:pPr>
            <a:r>
              <a:rPr lang="en"/>
              <a:t>If directed by the President or the Secretary of Defense, DoD must be able to provide integrated cyber capabilities to support military operations and contingency plans.</a:t>
            </a:r>
          </a:p>
          <a:p>
            <a:pPr indent="-342900" lvl="0" marL="457200" rtl="0">
              <a:spcBef>
                <a:spcPts val="0"/>
              </a:spcBef>
              <a:buAutoNum type="alphaUcPeriod"/>
            </a:pPr>
            <a:r>
              <a:rPr lang="en"/>
              <a:t>Dod must maintain control over databases containing sensitive information</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Shape 178"/>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sz="2400">
                <a:solidFill>
                  <a:srgbClr val="000000"/>
                </a:solidFill>
              </a:rPr>
              <a:t>WorldQuest Simulation Quiz 1 - Peacebuilding Toolkit</a:t>
            </a:r>
          </a:p>
        </p:txBody>
      </p:sp>
      <p:sp>
        <p:nvSpPr>
          <p:cNvPr id="179" name="Shape 179"/>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rtl="0">
              <a:spcBef>
                <a:spcPts val="0"/>
              </a:spcBef>
              <a:buNone/>
            </a:pPr>
            <a:r>
              <a:rPr lang="en"/>
              <a:t>7. Which of the following of the Spectrum of Peacebuilding Tools epitomize the concept of local ownership?</a:t>
            </a:r>
          </a:p>
          <a:p>
            <a:pPr indent="-342900" lvl="0" marL="457200" rtl="0">
              <a:spcBef>
                <a:spcPts val="0"/>
              </a:spcBef>
              <a:spcAft>
                <a:spcPts val="0"/>
              </a:spcAft>
              <a:buAutoNum type="alphaUcPeriod"/>
            </a:pPr>
            <a:r>
              <a:rPr lang="en"/>
              <a:t>Communication, Dialogue, Negotiation</a:t>
            </a:r>
          </a:p>
          <a:p>
            <a:pPr indent="-342900" lvl="0" marL="457200" rtl="0">
              <a:spcBef>
                <a:spcPts val="0"/>
              </a:spcBef>
              <a:spcAft>
                <a:spcPts val="0"/>
              </a:spcAft>
              <a:buAutoNum type="alphaUcPeriod"/>
            </a:pPr>
            <a:r>
              <a:rPr lang="en"/>
              <a:t>Communication, Negotiation, Mediation</a:t>
            </a:r>
          </a:p>
          <a:p>
            <a:pPr indent="-342900" lvl="0" marL="457200" rtl="0">
              <a:spcBef>
                <a:spcPts val="0"/>
              </a:spcBef>
              <a:spcAft>
                <a:spcPts val="0"/>
              </a:spcAft>
              <a:buAutoNum type="alphaUcPeriod"/>
            </a:pPr>
            <a:r>
              <a:rPr lang="en"/>
              <a:t>Meditation, Communication, Negotiation</a:t>
            </a:r>
          </a:p>
          <a:p>
            <a:pPr indent="-342900" lvl="0" marL="457200" rtl="0">
              <a:spcBef>
                <a:spcPts val="0"/>
              </a:spcBef>
              <a:buAutoNum type="alphaUcPeriod"/>
            </a:pPr>
            <a:r>
              <a:rPr lang="en"/>
              <a:t>Dialogue, Negotiation, Mediation</a:t>
            </a:r>
          </a:p>
          <a:p>
            <a:pPr lvl="0" rtl="0">
              <a:spcBef>
                <a:spcPts val="0"/>
              </a:spcBef>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Shape 184"/>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sz="2400">
                <a:solidFill>
                  <a:srgbClr val="000000"/>
                </a:solidFill>
              </a:rPr>
              <a:t>WorldQuest Simulation Quiz 1 - Peacebuilding Toolkit</a:t>
            </a:r>
          </a:p>
        </p:txBody>
      </p:sp>
      <p:sp>
        <p:nvSpPr>
          <p:cNvPr id="185" name="Shape 185"/>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rtl="0">
              <a:spcBef>
                <a:spcPts val="0"/>
              </a:spcBef>
              <a:buNone/>
            </a:pPr>
            <a:r>
              <a:rPr lang="en">
                <a:solidFill>
                  <a:srgbClr val="333333"/>
                </a:solidFill>
              </a:rPr>
              <a:t>8. _____ —as defined for this [USIP] report—is a facilitated, conflict-intervention process that brings together various stakeholders in a conflict or around a problem or concern, to express, listen to, explore, and better understand diverse views in order to transform individual, relational, or structural drivers of conflict.</a:t>
            </a:r>
          </a:p>
          <a:p>
            <a:pPr indent="-342900" lvl="0" marL="457200" rtl="0">
              <a:spcBef>
                <a:spcPts val="0"/>
              </a:spcBef>
              <a:spcAft>
                <a:spcPts val="0"/>
              </a:spcAft>
              <a:buClr>
                <a:srgbClr val="333333"/>
              </a:buClr>
              <a:buAutoNum type="alphaUcPeriod"/>
            </a:pPr>
            <a:r>
              <a:rPr lang="en">
                <a:solidFill>
                  <a:srgbClr val="333333"/>
                </a:solidFill>
              </a:rPr>
              <a:t>Dialogue</a:t>
            </a:r>
          </a:p>
          <a:p>
            <a:pPr indent="-342900" lvl="0" marL="457200" rtl="0">
              <a:spcBef>
                <a:spcPts val="0"/>
              </a:spcBef>
              <a:spcAft>
                <a:spcPts val="0"/>
              </a:spcAft>
              <a:buClr>
                <a:srgbClr val="333333"/>
              </a:buClr>
              <a:buAutoNum type="alphaUcPeriod"/>
            </a:pPr>
            <a:r>
              <a:rPr lang="en">
                <a:solidFill>
                  <a:srgbClr val="333333"/>
                </a:solidFill>
              </a:rPr>
              <a:t>Negotiation</a:t>
            </a:r>
          </a:p>
          <a:p>
            <a:pPr indent="-342900" lvl="0" marL="457200" rtl="0">
              <a:spcBef>
                <a:spcPts val="0"/>
              </a:spcBef>
              <a:spcAft>
                <a:spcPts val="0"/>
              </a:spcAft>
              <a:buClr>
                <a:srgbClr val="333333"/>
              </a:buClr>
              <a:buAutoNum type="alphaUcPeriod"/>
            </a:pPr>
            <a:r>
              <a:rPr lang="en">
                <a:solidFill>
                  <a:srgbClr val="333333"/>
                </a:solidFill>
              </a:rPr>
              <a:t>Communication</a:t>
            </a:r>
          </a:p>
          <a:p>
            <a:pPr indent="-342900" lvl="0" marL="457200" rtl="0">
              <a:spcBef>
                <a:spcPts val="0"/>
              </a:spcBef>
              <a:buClr>
                <a:srgbClr val="333333"/>
              </a:buClr>
              <a:buAutoNum type="alphaUcPeriod"/>
            </a:pPr>
            <a:r>
              <a:rPr lang="en">
                <a:solidFill>
                  <a:srgbClr val="333333"/>
                </a:solidFill>
              </a:rPr>
              <a:t>Mediation</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Shape 190"/>
          <p:cNvSpPr txBox="1"/>
          <p:nvPr>
            <p:ph type="title"/>
          </p:nvPr>
        </p:nvSpPr>
        <p:spPr>
          <a:xfrm>
            <a:off x="510450" y="2057400"/>
            <a:ext cx="8123100" cy="778800"/>
          </a:xfrm>
          <a:prstGeom prst="rect">
            <a:avLst/>
          </a:prstGeom>
        </p:spPr>
        <p:txBody>
          <a:bodyPr anchorCtr="0" anchor="b" bIns="91425" lIns="91425" rIns="91425" wrap="square" tIns="91425">
            <a:noAutofit/>
          </a:bodyPr>
          <a:lstStyle/>
          <a:p>
            <a:pPr lvl="0" rtl="0">
              <a:spcBef>
                <a:spcPts val="0"/>
              </a:spcBef>
              <a:buNone/>
            </a:pPr>
            <a:r>
              <a:rPr lang="en"/>
              <a:t>WorldQuest Simulation Quiz 1 Answers</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Shape 195"/>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sz="2400">
                <a:solidFill>
                  <a:srgbClr val="000000"/>
                </a:solidFill>
              </a:rPr>
              <a:t>WorldQuest Simulation Quiz 1 - NAFTA</a:t>
            </a:r>
          </a:p>
          <a:p>
            <a:pPr lvl="0" rtl="0">
              <a:spcBef>
                <a:spcPts val="0"/>
              </a:spcBef>
              <a:buNone/>
            </a:pPr>
            <a:r>
              <a:t/>
            </a:r>
            <a:endParaRPr/>
          </a:p>
        </p:txBody>
      </p:sp>
      <p:sp>
        <p:nvSpPr>
          <p:cNvPr id="196" name="Shape 196"/>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342900" lvl="0" marL="457200" rtl="0">
              <a:spcBef>
                <a:spcPts val="0"/>
              </a:spcBef>
              <a:spcAft>
                <a:spcPts val="0"/>
              </a:spcAft>
              <a:buAutoNum type="arabicPeriod"/>
            </a:pPr>
            <a:r>
              <a:rPr lang="en"/>
              <a:t>One reason NAFTA remains controversial is that, for the United States, NAFTA marked the first major trade deal with a poor country, namely ___</a:t>
            </a:r>
          </a:p>
          <a:p>
            <a:pPr indent="-342900" lvl="0" marL="457200" rtl="0">
              <a:spcBef>
                <a:spcPts val="0"/>
              </a:spcBef>
              <a:spcAft>
                <a:spcPts val="0"/>
              </a:spcAft>
              <a:buAutoNum type="alphaUcPeriod"/>
            </a:pPr>
            <a:r>
              <a:rPr lang="en">
                <a:highlight>
                  <a:srgbClr val="D9EAD3"/>
                </a:highlight>
              </a:rPr>
              <a:t>Mexico </a:t>
            </a:r>
          </a:p>
          <a:p>
            <a:pPr indent="-342900" lvl="0" marL="457200" rtl="0">
              <a:spcBef>
                <a:spcPts val="0"/>
              </a:spcBef>
              <a:spcAft>
                <a:spcPts val="0"/>
              </a:spcAft>
              <a:buAutoNum type="alphaUcPeriod"/>
            </a:pPr>
            <a:r>
              <a:rPr lang="en"/>
              <a:t>Venezuela</a:t>
            </a:r>
          </a:p>
          <a:p>
            <a:pPr indent="-342900" lvl="0" marL="457200" rtl="0">
              <a:spcBef>
                <a:spcPts val="0"/>
              </a:spcBef>
              <a:spcAft>
                <a:spcPts val="0"/>
              </a:spcAft>
              <a:buAutoNum type="alphaUcPeriod"/>
            </a:pPr>
            <a:r>
              <a:rPr lang="en"/>
              <a:t>Cuba</a:t>
            </a:r>
          </a:p>
          <a:p>
            <a:pPr indent="-342900" lvl="0" marL="457200" rtl="0">
              <a:spcBef>
                <a:spcPts val="0"/>
              </a:spcBef>
              <a:buAutoNum type="alphaUcPeriod"/>
            </a:pPr>
            <a:r>
              <a:rPr lang="en"/>
              <a:t>El Salvador</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Shape 201"/>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sz="2400">
                <a:solidFill>
                  <a:srgbClr val="000000"/>
                </a:solidFill>
              </a:rPr>
              <a:t>WorldQuest Simulation Quiz 1 - NAFTA</a:t>
            </a:r>
          </a:p>
          <a:p>
            <a:pPr lvl="0" rtl="0">
              <a:spcBef>
                <a:spcPts val="0"/>
              </a:spcBef>
              <a:buNone/>
            </a:pPr>
            <a:r>
              <a:t/>
            </a:r>
            <a:endParaRPr/>
          </a:p>
        </p:txBody>
      </p:sp>
      <p:sp>
        <p:nvSpPr>
          <p:cNvPr id="202" name="Shape 202"/>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rtl="0">
              <a:spcBef>
                <a:spcPts val="0"/>
              </a:spcBef>
              <a:buNone/>
            </a:pPr>
            <a:r>
              <a:rPr lang="en"/>
              <a:t>2. </a:t>
            </a:r>
            <a:r>
              <a:rPr lang="en"/>
              <a:t>Which of the following charges by NAFTA critics was deemed a fair criticism according to the Peterson Institute of Economics? </a:t>
            </a:r>
          </a:p>
          <a:p>
            <a:pPr indent="-342900" lvl="0" marL="457200" rtl="0">
              <a:spcBef>
                <a:spcPts val="0"/>
              </a:spcBef>
              <a:spcAft>
                <a:spcPts val="0"/>
              </a:spcAft>
              <a:buAutoNum type="alphaUcPeriod"/>
            </a:pPr>
            <a:r>
              <a:rPr lang="en"/>
              <a:t>NAFTA fostered a growing US trade deficit.</a:t>
            </a:r>
          </a:p>
          <a:p>
            <a:pPr indent="-342900" lvl="0" marL="457200" rtl="0">
              <a:spcBef>
                <a:spcPts val="0"/>
              </a:spcBef>
              <a:spcAft>
                <a:spcPts val="0"/>
              </a:spcAft>
              <a:buAutoNum type="alphaUcPeriod"/>
            </a:pPr>
            <a:r>
              <a:rPr lang="en"/>
              <a:t>Trade with Mexico raised US unemployment.</a:t>
            </a:r>
          </a:p>
          <a:p>
            <a:pPr indent="-342900" lvl="0" marL="457200" rtl="0">
              <a:spcBef>
                <a:spcPts val="0"/>
              </a:spcBef>
              <a:spcAft>
                <a:spcPts val="0"/>
              </a:spcAft>
              <a:buAutoNum type="alphaUcPeriod"/>
            </a:pPr>
            <a:r>
              <a:rPr lang="en"/>
              <a:t>Job loss depressed US wages, especially in manufacturing</a:t>
            </a:r>
          </a:p>
          <a:p>
            <a:pPr indent="-342900" lvl="0" marL="457200" rtl="0">
              <a:spcBef>
                <a:spcPts val="0"/>
              </a:spcBef>
              <a:buAutoNum type="alphaUcPeriod"/>
            </a:pPr>
            <a:r>
              <a:rPr lang="en">
                <a:highlight>
                  <a:srgbClr val="D9EAD3"/>
                </a:highlight>
              </a:rPr>
              <a:t>Mexican growth has not achieved the rate anticipated by NAFTA proponents. </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Shape 207"/>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sz="2400">
                <a:solidFill>
                  <a:srgbClr val="000000"/>
                </a:solidFill>
              </a:rPr>
              <a:t>WorldQuest Simulation Quiz 1 - India’s Bid</a:t>
            </a:r>
          </a:p>
        </p:txBody>
      </p:sp>
      <p:sp>
        <p:nvSpPr>
          <p:cNvPr id="208" name="Shape 208"/>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rtl="0">
              <a:spcBef>
                <a:spcPts val="0"/>
              </a:spcBef>
              <a:buNone/>
            </a:pPr>
            <a:r>
              <a:rPr lang="en"/>
              <a:t>3. According to the Carnegie Endowment for International Peace, which of the following is </a:t>
            </a:r>
            <a:r>
              <a:rPr b="1" lang="en"/>
              <a:t>not</a:t>
            </a:r>
            <a:r>
              <a:rPr lang="en"/>
              <a:t> what India must do to become a leading power?</a:t>
            </a:r>
          </a:p>
          <a:p>
            <a:pPr indent="-342900" lvl="0" marL="457200" rtl="0">
              <a:spcBef>
                <a:spcPts val="0"/>
              </a:spcBef>
              <a:spcAft>
                <a:spcPts val="0"/>
              </a:spcAft>
              <a:buAutoNum type="alphaUcPeriod"/>
            </a:pPr>
            <a:r>
              <a:rPr lang="en"/>
              <a:t>Complete the structural reforms necessary to create efficient product and factor markets.</a:t>
            </a:r>
          </a:p>
          <a:p>
            <a:pPr indent="-342900" lvl="0" marL="457200" rtl="0">
              <a:spcBef>
                <a:spcPts val="0"/>
              </a:spcBef>
              <a:spcAft>
                <a:spcPts val="0"/>
              </a:spcAft>
              <a:buAutoNum type="alphaUcPeriod"/>
            </a:pPr>
            <a:r>
              <a:rPr lang="en"/>
              <a:t>Create an effective state to leverage India’s capacity to build its national power.</a:t>
            </a:r>
          </a:p>
          <a:p>
            <a:pPr indent="-342900" lvl="0" marL="457200" rtl="0">
              <a:spcBef>
                <a:spcPts val="0"/>
              </a:spcBef>
              <a:spcAft>
                <a:spcPts val="0"/>
              </a:spcAft>
              <a:buAutoNum type="alphaUcPeriod"/>
            </a:pPr>
            <a:r>
              <a:rPr lang="en"/>
              <a:t>Foster a strong relationship with the United States. </a:t>
            </a:r>
          </a:p>
          <a:p>
            <a:pPr indent="-342900" lvl="0" marL="457200" rtl="0">
              <a:spcBef>
                <a:spcPts val="0"/>
              </a:spcBef>
              <a:buAutoNum type="alphaUcPeriod"/>
            </a:pPr>
            <a:r>
              <a:rPr lang="en">
                <a:highlight>
                  <a:srgbClr val="D9EAD3"/>
                </a:highlight>
              </a:rPr>
              <a:t>Maintain current extractive and regulatory capacities</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Shape 213"/>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sz="2400">
                <a:solidFill>
                  <a:srgbClr val="000000"/>
                </a:solidFill>
              </a:rPr>
              <a:t>WorldQuest Simulation Quiz 1 - India’s Bid</a:t>
            </a:r>
          </a:p>
        </p:txBody>
      </p:sp>
      <p:sp>
        <p:nvSpPr>
          <p:cNvPr id="214" name="Shape 214"/>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rtl="0">
              <a:spcBef>
                <a:spcPts val="0"/>
              </a:spcBef>
              <a:buNone/>
            </a:pPr>
            <a:r>
              <a:rPr lang="en">
                <a:highlight>
                  <a:srgbClr val="FFFFFF"/>
                </a:highlight>
              </a:rPr>
              <a:t>4. </a:t>
            </a:r>
            <a:r>
              <a:rPr lang="en">
                <a:highlight>
                  <a:srgbClr val="FFFFFF"/>
                </a:highlight>
              </a:rPr>
              <a:t>According to </a:t>
            </a:r>
            <a:r>
              <a:rPr lang="en">
                <a:highlight>
                  <a:srgbClr val="FFFFFF"/>
                </a:highlight>
                <a:hlinkClick r:id="rId3"/>
              </a:rPr>
              <a:t>research released last week</a:t>
            </a:r>
            <a:r>
              <a:rPr lang="en">
                <a:highlight>
                  <a:srgbClr val="FFFFFF"/>
                </a:highlight>
              </a:rPr>
              <a:t> at a United Nations climate meeting in Germany, China and India should easily exceed the targets they set for themselves in the 2015 Paris Agreement signed by more than 190 countries. China’s emissions of carbon dioxide </a:t>
            </a:r>
            <a:r>
              <a:rPr lang="en">
                <a:highlight>
                  <a:srgbClr val="FFFFFF"/>
                </a:highlight>
                <a:hlinkClick r:id="rId4"/>
              </a:rPr>
              <a:t>appear to have peaked</a:t>
            </a:r>
            <a:r>
              <a:rPr lang="en">
                <a:highlight>
                  <a:srgbClr val="FFFFFF"/>
                </a:highlight>
              </a:rPr>
              <a:t> more than 10 years sooner than its government had said they would. And India is now expected to obtain ___ </a:t>
            </a:r>
            <a:r>
              <a:rPr lang="en">
                <a:highlight>
                  <a:srgbClr val="FFFFFF"/>
                </a:highlight>
                <a:hlinkClick r:id="rId5"/>
              </a:rPr>
              <a:t>percent of its electricity</a:t>
            </a:r>
            <a:r>
              <a:rPr lang="en">
                <a:highlight>
                  <a:srgbClr val="FFFFFF"/>
                </a:highlight>
              </a:rPr>
              <a:t> from non-fossil fuel sources by 2022, eight years ahead of schedule.</a:t>
            </a:r>
          </a:p>
          <a:p>
            <a:pPr indent="-342900" lvl="0" marL="457200" rtl="0">
              <a:spcBef>
                <a:spcPts val="0"/>
              </a:spcBef>
              <a:spcAft>
                <a:spcPts val="0"/>
              </a:spcAft>
              <a:buAutoNum type="alphaUcPeriod"/>
            </a:pPr>
            <a:r>
              <a:rPr lang="en">
                <a:highlight>
                  <a:srgbClr val="FFFFFF"/>
                </a:highlight>
              </a:rPr>
              <a:t>30%</a:t>
            </a:r>
          </a:p>
          <a:p>
            <a:pPr indent="-342900" lvl="0" marL="457200" rtl="0">
              <a:spcBef>
                <a:spcPts val="0"/>
              </a:spcBef>
              <a:spcAft>
                <a:spcPts val="0"/>
              </a:spcAft>
              <a:buAutoNum type="alphaUcPeriod"/>
            </a:pPr>
            <a:r>
              <a:rPr lang="en">
                <a:highlight>
                  <a:srgbClr val="D9EAD3"/>
                </a:highlight>
              </a:rPr>
              <a:t>40%</a:t>
            </a:r>
          </a:p>
          <a:p>
            <a:pPr indent="-342900" lvl="0" marL="457200" rtl="0">
              <a:spcBef>
                <a:spcPts val="0"/>
              </a:spcBef>
              <a:spcAft>
                <a:spcPts val="0"/>
              </a:spcAft>
              <a:buAutoNum type="alphaUcPeriod"/>
            </a:pPr>
            <a:r>
              <a:rPr lang="en">
                <a:highlight>
                  <a:srgbClr val="FFFFFF"/>
                </a:highlight>
              </a:rPr>
              <a:t>50%</a:t>
            </a:r>
          </a:p>
          <a:p>
            <a:pPr indent="-342900" lvl="0" marL="457200" rtl="0">
              <a:spcBef>
                <a:spcPts val="0"/>
              </a:spcBef>
              <a:buAutoNum type="alphaUcPeriod"/>
            </a:pPr>
            <a:r>
              <a:rPr lang="en">
                <a:highlight>
                  <a:srgbClr val="FFFFFF"/>
                </a:highlight>
              </a:rPr>
              <a:t>60%</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Shape 219"/>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sz="2400">
                <a:solidFill>
                  <a:srgbClr val="000000"/>
                </a:solidFill>
              </a:rPr>
              <a:t>WorldQuest Simulation Quiz 1 - Cybersecurity</a:t>
            </a:r>
          </a:p>
        </p:txBody>
      </p:sp>
      <p:sp>
        <p:nvSpPr>
          <p:cNvPr id="220" name="Shape 220"/>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rtl="0">
              <a:spcBef>
                <a:spcPts val="0"/>
              </a:spcBef>
              <a:buNone/>
            </a:pPr>
            <a:r>
              <a:rPr lang="en">
                <a:highlight>
                  <a:srgbClr val="FFFFFF"/>
                </a:highlight>
              </a:rPr>
              <a:t>5. </a:t>
            </a:r>
            <a:r>
              <a:rPr lang="en">
                <a:highlight>
                  <a:srgbClr val="FFFFFF"/>
                </a:highlight>
              </a:rPr>
              <a:t>Russia's alleged meddling in the 2016 U.S. presidential elections has brought the issue of ____ again to the top of the news, but the possibilities it raises are only the tip of the iceberg when it comes to the role of  ___ in modern warfare. </a:t>
            </a:r>
          </a:p>
          <a:p>
            <a:pPr indent="-342900" lvl="0" marL="457200" rtl="0">
              <a:spcBef>
                <a:spcPts val="0"/>
              </a:spcBef>
              <a:spcAft>
                <a:spcPts val="0"/>
              </a:spcAft>
              <a:buAutoNum type="alphaUcPeriod"/>
            </a:pPr>
            <a:r>
              <a:rPr lang="en">
                <a:highlight>
                  <a:srgbClr val="D9EAD3"/>
                </a:highlight>
              </a:rPr>
              <a:t>Cyberwar....cyber operations</a:t>
            </a:r>
          </a:p>
          <a:p>
            <a:pPr indent="-342900" lvl="0" marL="457200" rtl="0">
              <a:spcBef>
                <a:spcPts val="0"/>
              </a:spcBef>
              <a:spcAft>
                <a:spcPts val="0"/>
              </a:spcAft>
              <a:buAutoNum type="alphaUcPeriod"/>
            </a:pPr>
            <a:r>
              <a:rPr lang="en">
                <a:highlight>
                  <a:srgbClr val="FFFFFF"/>
                </a:highlight>
              </a:rPr>
              <a:t>Cyber attacks….technology</a:t>
            </a:r>
          </a:p>
          <a:p>
            <a:pPr indent="-342900" lvl="0" marL="457200" rtl="0">
              <a:spcBef>
                <a:spcPts val="0"/>
              </a:spcBef>
              <a:spcAft>
                <a:spcPts val="0"/>
              </a:spcAft>
              <a:buAutoNum type="alphaUcPeriod"/>
            </a:pPr>
            <a:r>
              <a:rPr lang="en">
                <a:highlight>
                  <a:srgbClr val="FFFFFF"/>
                </a:highlight>
              </a:rPr>
              <a:t>Fake news….reporters</a:t>
            </a:r>
          </a:p>
          <a:p>
            <a:pPr indent="-342900" lvl="0" marL="457200" rtl="0">
              <a:spcBef>
                <a:spcPts val="0"/>
              </a:spcBef>
              <a:buAutoNum type="alphaUcPeriod"/>
            </a:pPr>
            <a:r>
              <a:rPr lang="en">
                <a:highlight>
                  <a:srgbClr val="FFFFFF"/>
                </a:highlight>
              </a:rPr>
              <a:t>Hackers….cyber attacks</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Shape 225"/>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sz="2400">
                <a:solidFill>
                  <a:srgbClr val="000000"/>
                </a:solidFill>
              </a:rPr>
              <a:t>WorldQuest Simulation Quiz 1 - Cybersecurity</a:t>
            </a:r>
          </a:p>
        </p:txBody>
      </p:sp>
      <p:sp>
        <p:nvSpPr>
          <p:cNvPr id="226" name="Shape 226"/>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rtl="0">
              <a:spcBef>
                <a:spcPts val="0"/>
              </a:spcBef>
              <a:buNone/>
            </a:pPr>
            <a:r>
              <a:rPr lang="en">
                <a:highlight>
                  <a:srgbClr val="FFFFFF"/>
                </a:highlight>
              </a:rPr>
              <a:t>6. </a:t>
            </a:r>
            <a:r>
              <a:rPr lang="en">
                <a:highlight>
                  <a:srgbClr val="FFFFFF"/>
                </a:highlight>
              </a:rPr>
              <a:t>Which of the following is the Defense Department’s second primary cyber mission?</a:t>
            </a:r>
          </a:p>
          <a:p>
            <a:pPr indent="-342900" lvl="0" marL="457200" rtl="0">
              <a:spcBef>
                <a:spcPts val="0"/>
              </a:spcBef>
              <a:spcAft>
                <a:spcPts val="0"/>
              </a:spcAft>
              <a:buAutoNum type="alphaUcPeriod"/>
            </a:pPr>
            <a:r>
              <a:rPr lang="en">
                <a:highlight>
                  <a:srgbClr val="FFFFFF"/>
                </a:highlight>
              </a:rPr>
              <a:t>DoD must defend its own networks, systems, and information. </a:t>
            </a:r>
          </a:p>
          <a:p>
            <a:pPr indent="-342900" lvl="0" marL="457200" rtl="0">
              <a:spcBef>
                <a:spcPts val="0"/>
              </a:spcBef>
              <a:spcAft>
                <a:spcPts val="0"/>
              </a:spcAft>
              <a:buAutoNum type="alphaUcPeriod"/>
            </a:pPr>
            <a:r>
              <a:rPr lang="en">
                <a:highlight>
                  <a:srgbClr val="D9EAD3"/>
                </a:highlight>
              </a:rPr>
              <a:t>DoD must be prepared to defend the United States and its interests against cyberattacks of significant consequence.</a:t>
            </a:r>
          </a:p>
          <a:p>
            <a:pPr indent="-342900" lvl="0" marL="457200" rtl="0">
              <a:spcBef>
                <a:spcPts val="0"/>
              </a:spcBef>
              <a:spcAft>
                <a:spcPts val="0"/>
              </a:spcAft>
              <a:buAutoNum type="alphaUcPeriod"/>
            </a:pPr>
            <a:r>
              <a:rPr lang="en">
                <a:highlight>
                  <a:srgbClr val="FFFFFF"/>
                </a:highlight>
              </a:rPr>
              <a:t>If</a:t>
            </a:r>
            <a:r>
              <a:rPr lang="en">
                <a:highlight>
                  <a:srgbClr val="FFFFFF"/>
                </a:highlight>
              </a:rPr>
              <a:t> directed by the President or the Secretary of Defense, DoD must be able to provide integrated cyber capabilities to support military operations and contingency plans.</a:t>
            </a:r>
          </a:p>
          <a:p>
            <a:pPr indent="-342900" lvl="0" marL="457200" rtl="0">
              <a:spcBef>
                <a:spcPts val="0"/>
              </a:spcBef>
              <a:buAutoNum type="alphaUcPeriod"/>
            </a:pPr>
            <a:r>
              <a:rPr lang="en">
                <a:highlight>
                  <a:srgbClr val="FFFFFF"/>
                </a:highlight>
              </a:rPr>
              <a:t>Dod must maintain control over databases containing sensitive information</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Shape 71"/>
          <p:cNvSpPr txBox="1"/>
          <p:nvPr>
            <p:ph type="title"/>
          </p:nvPr>
        </p:nvSpPr>
        <p:spPr>
          <a:xfrm>
            <a:off x="224198" y="451508"/>
            <a:ext cx="8520600" cy="626100"/>
          </a:xfrm>
          <a:prstGeom prst="rect">
            <a:avLst/>
          </a:prstGeom>
        </p:spPr>
        <p:txBody>
          <a:bodyPr anchorCtr="0" anchor="t" bIns="91425" lIns="91425" rIns="91425" wrap="square" tIns="91425">
            <a:noAutofit/>
          </a:bodyPr>
          <a:lstStyle/>
          <a:p>
            <a:pPr lvl="0">
              <a:spcBef>
                <a:spcPts val="0"/>
              </a:spcBef>
              <a:buNone/>
            </a:pPr>
            <a:r>
              <a:rPr lang="en"/>
              <a:t>PLEASE SIGN UP FOR THE REMIND</a:t>
            </a:r>
          </a:p>
        </p:txBody>
      </p:sp>
      <p:sp>
        <p:nvSpPr>
          <p:cNvPr id="72" name="Shape 72"/>
          <p:cNvSpPr txBox="1"/>
          <p:nvPr>
            <p:ph idx="1" type="body"/>
          </p:nvPr>
        </p:nvSpPr>
        <p:spPr>
          <a:xfrm>
            <a:off x="224200" y="2155350"/>
            <a:ext cx="8520600" cy="832800"/>
          </a:xfrm>
          <a:prstGeom prst="rect">
            <a:avLst/>
          </a:prstGeom>
        </p:spPr>
        <p:txBody>
          <a:bodyPr anchorCtr="0" anchor="t" bIns="91425" lIns="91425" rIns="91425" wrap="square" tIns="91425">
            <a:noAutofit/>
          </a:bodyPr>
          <a:lstStyle/>
          <a:p>
            <a:pPr lvl="0">
              <a:spcBef>
                <a:spcPts val="0"/>
              </a:spcBef>
              <a:buNone/>
            </a:pPr>
            <a:r>
              <a:rPr lang="en" sz="3600"/>
              <a:t>Text @allenjwac to 81010</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Shape 231"/>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sz="2400">
                <a:solidFill>
                  <a:srgbClr val="000000"/>
                </a:solidFill>
              </a:rPr>
              <a:t>WorldQuest Simulation Quiz 1 - Peacebuilding Toolkit</a:t>
            </a:r>
          </a:p>
        </p:txBody>
      </p:sp>
      <p:sp>
        <p:nvSpPr>
          <p:cNvPr id="232" name="Shape 232"/>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rtl="0">
              <a:spcBef>
                <a:spcPts val="0"/>
              </a:spcBef>
              <a:buNone/>
            </a:pPr>
            <a:r>
              <a:rPr lang="en">
                <a:highlight>
                  <a:srgbClr val="FFFFFF"/>
                </a:highlight>
              </a:rPr>
              <a:t>7. </a:t>
            </a:r>
            <a:r>
              <a:rPr lang="en">
                <a:highlight>
                  <a:srgbClr val="FFFFFF"/>
                </a:highlight>
              </a:rPr>
              <a:t>Which of the following of the Spectrum of Peacebuilding Tools epitomize the concept of local ownership?</a:t>
            </a:r>
          </a:p>
          <a:p>
            <a:pPr indent="-342900" lvl="0" marL="457200" rtl="0">
              <a:spcBef>
                <a:spcPts val="0"/>
              </a:spcBef>
              <a:spcAft>
                <a:spcPts val="0"/>
              </a:spcAft>
              <a:buAutoNum type="alphaUcPeriod"/>
            </a:pPr>
            <a:r>
              <a:rPr lang="en">
                <a:highlight>
                  <a:srgbClr val="D9EAD3"/>
                </a:highlight>
              </a:rPr>
              <a:t>Communication, Dialogue, Negotiation</a:t>
            </a:r>
          </a:p>
          <a:p>
            <a:pPr indent="-342900" lvl="0" marL="457200" rtl="0">
              <a:spcBef>
                <a:spcPts val="0"/>
              </a:spcBef>
              <a:spcAft>
                <a:spcPts val="0"/>
              </a:spcAft>
              <a:buAutoNum type="alphaUcPeriod"/>
            </a:pPr>
            <a:r>
              <a:rPr lang="en">
                <a:highlight>
                  <a:srgbClr val="FFFFFF"/>
                </a:highlight>
              </a:rPr>
              <a:t>Communication, Negotiation, Mediation</a:t>
            </a:r>
          </a:p>
          <a:p>
            <a:pPr indent="-342900" lvl="0" marL="457200" rtl="0">
              <a:spcBef>
                <a:spcPts val="0"/>
              </a:spcBef>
              <a:spcAft>
                <a:spcPts val="0"/>
              </a:spcAft>
              <a:buAutoNum type="alphaUcPeriod"/>
            </a:pPr>
            <a:r>
              <a:rPr lang="en">
                <a:highlight>
                  <a:srgbClr val="FFFFFF"/>
                </a:highlight>
              </a:rPr>
              <a:t>Force, Communication, Negotiation</a:t>
            </a:r>
          </a:p>
          <a:p>
            <a:pPr indent="-342900" lvl="0" marL="457200" rtl="0">
              <a:spcBef>
                <a:spcPts val="0"/>
              </a:spcBef>
              <a:buAutoNum type="alphaUcPeriod"/>
            </a:pPr>
            <a:r>
              <a:rPr lang="en">
                <a:highlight>
                  <a:srgbClr val="FFFFFF"/>
                </a:highlight>
              </a:rPr>
              <a:t>Dialogue, Negotiation, Mediation</a:t>
            </a:r>
          </a:p>
          <a:p>
            <a:pPr lvl="0" rtl="0">
              <a:spcBef>
                <a:spcPts val="0"/>
              </a:spcBef>
              <a:buNone/>
            </a:pPr>
            <a:r>
              <a:t/>
            </a:r>
            <a:endParaRPr>
              <a:highlight>
                <a:srgbClr val="FFFFFF"/>
              </a:highlight>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sp>
        <p:nvSpPr>
          <p:cNvPr id="237" name="Shape 237"/>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sz="2400">
                <a:solidFill>
                  <a:srgbClr val="000000"/>
                </a:solidFill>
              </a:rPr>
              <a:t>WorldQuest Simulation Quiz 1 - Peacebuilding Toolkit</a:t>
            </a:r>
          </a:p>
        </p:txBody>
      </p:sp>
      <p:sp>
        <p:nvSpPr>
          <p:cNvPr id="238" name="Shape 238"/>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a:solidFill>
                  <a:srgbClr val="333333"/>
                </a:solidFill>
                <a:highlight>
                  <a:srgbClr val="FFFFFF"/>
                </a:highlight>
              </a:rPr>
              <a:t>8. _____ —as defined for this [USIP] report—is a facilitated, conflict-intervention process that brings together various stakeholders in a conflict or around a problem or concern, to express, listen to, explore, and better understand diverse views in order to transform individual, relational, or structural drivers of conflict.</a:t>
            </a:r>
          </a:p>
          <a:p>
            <a:pPr indent="-342900" lvl="0" marL="457200" rtl="0">
              <a:spcBef>
                <a:spcPts val="0"/>
              </a:spcBef>
              <a:spcAft>
                <a:spcPts val="0"/>
              </a:spcAft>
              <a:buClr>
                <a:srgbClr val="333333"/>
              </a:buClr>
              <a:buAutoNum type="alphaUcPeriod"/>
            </a:pPr>
            <a:r>
              <a:rPr lang="en">
                <a:solidFill>
                  <a:srgbClr val="333333"/>
                </a:solidFill>
                <a:highlight>
                  <a:srgbClr val="D9EAD3"/>
                </a:highlight>
              </a:rPr>
              <a:t>Dialogue</a:t>
            </a:r>
          </a:p>
          <a:p>
            <a:pPr indent="-342900" lvl="0" marL="457200" rtl="0">
              <a:spcBef>
                <a:spcPts val="0"/>
              </a:spcBef>
              <a:spcAft>
                <a:spcPts val="0"/>
              </a:spcAft>
              <a:buClr>
                <a:srgbClr val="333333"/>
              </a:buClr>
              <a:buAutoNum type="alphaUcPeriod"/>
            </a:pPr>
            <a:r>
              <a:rPr lang="en">
                <a:solidFill>
                  <a:srgbClr val="333333"/>
                </a:solidFill>
                <a:highlight>
                  <a:srgbClr val="FFFFFF"/>
                </a:highlight>
              </a:rPr>
              <a:t>Negotiation</a:t>
            </a:r>
          </a:p>
          <a:p>
            <a:pPr indent="-342900" lvl="0" marL="457200" rtl="0">
              <a:spcBef>
                <a:spcPts val="0"/>
              </a:spcBef>
              <a:spcAft>
                <a:spcPts val="0"/>
              </a:spcAft>
              <a:buClr>
                <a:srgbClr val="333333"/>
              </a:buClr>
              <a:buAutoNum type="alphaUcPeriod"/>
            </a:pPr>
            <a:r>
              <a:rPr lang="en">
                <a:solidFill>
                  <a:srgbClr val="333333"/>
                </a:solidFill>
                <a:highlight>
                  <a:srgbClr val="FFFFFF"/>
                </a:highlight>
              </a:rPr>
              <a:t>Communication</a:t>
            </a:r>
          </a:p>
          <a:p>
            <a:pPr indent="-342900" lvl="0" marL="457200" rtl="0">
              <a:spcBef>
                <a:spcPts val="0"/>
              </a:spcBef>
              <a:buClr>
                <a:srgbClr val="333333"/>
              </a:buClr>
              <a:buAutoNum type="alphaUcPeriod"/>
            </a:pPr>
            <a:r>
              <a:rPr lang="en">
                <a:solidFill>
                  <a:srgbClr val="333333"/>
                </a:solidFill>
                <a:highlight>
                  <a:srgbClr val="FFFFFF"/>
                </a:highlight>
              </a:rPr>
              <a:t>Mediation</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sp>
        <p:nvSpPr>
          <p:cNvPr id="77" name="Shape 77"/>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Dues!</a:t>
            </a:r>
          </a:p>
        </p:txBody>
      </p:sp>
      <p:sp>
        <p:nvSpPr>
          <p:cNvPr id="78" name="Shape 78"/>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sz="3600"/>
              <a:t>$20</a:t>
            </a:r>
          </a:p>
          <a:p>
            <a:pPr lvl="0">
              <a:spcBef>
                <a:spcPts val="0"/>
              </a:spcBef>
              <a:buNone/>
            </a:pPr>
            <a:r>
              <a:rPr lang="en"/>
              <a:t>Due: </a:t>
            </a:r>
            <a:r>
              <a:rPr b="1" lang="en"/>
              <a:t>10/18</a:t>
            </a:r>
          </a:p>
          <a:p>
            <a:pPr lvl="0">
              <a:spcBef>
                <a:spcPts val="0"/>
              </a:spcBef>
              <a:buNone/>
            </a:pPr>
            <a:r>
              <a:rPr lang="en"/>
              <a:t>Must be paid at a </a:t>
            </a:r>
            <a:r>
              <a:rPr b="1" lang="en"/>
              <a:t>JWAC Meeting</a:t>
            </a:r>
            <a:r>
              <a:rPr lang="en"/>
              <a:t> </a:t>
            </a:r>
          </a:p>
          <a:p>
            <a:pPr lvl="0">
              <a:spcBef>
                <a:spcPts val="0"/>
              </a:spcBef>
              <a:buNone/>
            </a:pPr>
            <a:r>
              <a:rPr b="1" lang="en"/>
              <a:t>Cash</a:t>
            </a:r>
            <a:r>
              <a:rPr lang="en"/>
              <a:t> or </a:t>
            </a:r>
            <a:r>
              <a:rPr b="1" lang="en"/>
              <a:t>Check</a:t>
            </a:r>
            <a:r>
              <a:rPr lang="en"/>
              <a:t> (If Check, make Checks payable to “AHS JWAC” and include Driver’s License number and phone number)</a:t>
            </a:r>
          </a:p>
          <a:p>
            <a:pPr lvl="0">
              <a:spcBef>
                <a:spcPts val="0"/>
              </a:spcBef>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Shape 83"/>
          <p:cNvSpPr txBox="1"/>
          <p:nvPr>
            <p:ph type="title"/>
          </p:nvPr>
        </p:nvSpPr>
        <p:spPr>
          <a:xfrm>
            <a:off x="510450" y="2057400"/>
            <a:ext cx="8123100" cy="778800"/>
          </a:xfrm>
          <a:prstGeom prst="rect">
            <a:avLst/>
          </a:prstGeom>
        </p:spPr>
        <p:txBody>
          <a:bodyPr anchorCtr="0" anchor="b" bIns="91425" lIns="91425" rIns="91425" wrap="square" tIns="91425">
            <a:noAutofit/>
          </a:bodyPr>
          <a:lstStyle/>
          <a:p>
            <a:pPr lvl="0">
              <a:spcBef>
                <a:spcPts val="0"/>
              </a:spcBef>
              <a:buNone/>
            </a:pPr>
            <a:r>
              <a:rPr lang="en"/>
              <a:t>Model UN Vote</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Shape 88"/>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Model UN</a:t>
            </a:r>
          </a:p>
        </p:txBody>
      </p:sp>
      <p:sp>
        <p:nvSpPr>
          <p:cNvPr id="89" name="Shape 89"/>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a:t>If YMCA MUN…</a:t>
            </a:r>
          </a:p>
          <a:p>
            <a:pPr lvl="0">
              <a:spcBef>
                <a:spcPts val="0"/>
              </a:spcBef>
              <a:buNone/>
            </a:pPr>
            <a:r>
              <a:rPr lang="en"/>
              <a:t>$30 Registration fee</a:t>
            </a:r>
          </a:p>
          <a:p>
            <a:pPr lvl="0">
              <a:spcBef>
                <a:spcPts val="0"/>
              </a:spcBef>
              <a:buNone/>
            </a:pPr>
            <a:r>
              <a:rPr lang="en"/>
              <a:t>$35 Regional Summit Conference fee</a:t>
            </a:r>
          </a:p>
          <a:p>
            <a:pPr lvl="0">
              <a:spcBef>
                <a:spcPts val="0"/>
              </a:spcBef>
              <a:buNone/>
            </a:pPr>
            <a:r>
              <a:rPr lang="en"/>
              <a:t>$10 </a:t>
            </a:r>
            <a:r>
              <a:rPr lang="en"/>
              <a:t>Invitational</a:t>
            </a:r>
            <a:r>
              <a:rPr lang="en"/>
              <a:t> Conference fee</a:t>
            </a:r>
          </a:p>
          <a:p>
            <a:pPr lvl="0">
              <a:spcBef>
                <a:spcPts val="0"/>
              </a:spcBef>
              <a:buNone/>
            </a:pPr>
            <a:r>
              <a:rPr lang="en"/>
              <a:t>$13 Other expenses (MUN registration/transportation/state conference)</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Shape 94"/>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Co-Sponsor</a:t>
            </a:r>
          </a:p>
        </p:txBody>
      </p:sp>
      <p:sp>
        <p:nvSpPr>
          <p:cNvPr id="95" name="Shape 95"/>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a:t>Model UN</a:t>
            </a:r>
          </a:p>
          <a:p>
            <a:pPr lvl="0">
              <a:spcBef>
                <a:spcPts val="0"/>
              </a:spcBef>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Shape 100"/>
          <p:cNvSpPr txBox="1"/>
          <p:nvPr>
            <p:ph type="title"/>
          </p:nvPr>
        </p:nvSpPr>
        <p:spPr>
          <a:xfrm>
            <a:off x="510450" y="2057400"/>
            <a:ext cx="8123100" cy="778800"/>
          </a:xfrm>
          <a:prstGeom prst="rect">
            <a:avLst/>
          </a:prstGeom>
        </p:spPr>
        <p:txBody>
          <a:bodyPr anchorCtr="0" anchor="b" bIns="91425" lIns="91425" rIns="91425" wrap="square" tIns="91425">
            <a:noAutofit/>
          </a:bodyPr>
          <a:lstStyle/>
          <a:p>
            <a:pPr lvl="0" rtl="0">
              <a:spcBef>
                <a:spcPts val="0"/>
              </a:spcBef>
              <a:buNone/>
            </a:pPr>
            <a:r>
              <a:rPr lang="en" sz="6000"/>
              <a:t>WorldQuest</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Shape 105"/>
          <p:cNvSpPr txBox="1"/>
          <p:nvPr>
            <p:ph idx="1" type="body"/>
          </p:nvPr>
        </p:nvSpPr>
        <p:spPr>
          <a:xfrm>
            <a:off x="335975" y="4398575"/>
            <a:ext cx="5998800" cy="598800"/>
          </a:xfrm>
          <a:prstGeom prst="rect">
            <a:avLst/>
          </a:prstGeom>
        </p:spPr>
        <p:txBody>
          <a:bodyPr anchorCtr="0" anchor="ctr" bIns="91425" lIns="91425" rIns="91425" wrap="square" tIns="91425">
            <a:noAutofit/>
          </a:bodyPr>
          <a:lstStyle/>
          <a:p>
            <a:pPr lvl="0" rtl="0">
              <a:spcBef>
                <a:spcPts val="0"/>
              </a:spcBef>
              <a:buNone/>
            </a:pPr>
            <a:r>
              <a:rPr lang="en"/>
              <a:t>Allen High School JWAC teams, WorldQuest 2017</a:t>
            </a:r>
          </a:p>
        </p:txBody>
      </p:sp>
      <p:pic>
        <p:nvPicPr>
          <p:cNvPr descr="IMG_0009.JPG" id="106" name="Shape 106"/>
          <p:cNvPicPr preferRelativeResize="0"/>
          <p:nvPr/>
        </p:nvPicPr>
        <p:blipFill>
          <a:blip r:embed="rId3">
            <a:alphaModFix/>
          </a:blip>
          <a:stretch>
            <a:fillRect/>
          </a:stretch>
        </p:blipFill>
        <p:spPr>
          <a:xfrm>
            <a:off x="1950650" y="207775"/>
            <a:ext cx="5242699" cy="393202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