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Proxima Nova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ProximaNova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roximaNov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unausa.nclud.com/simulations/details_list/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7.png"/><Relationship Id="rId13" Type="http://schemas.openxmlformats.org/officeDocument/2006/relationships/image" Target="../media/image18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unausa.nclud.com/attachments/27/Zombie_Pandemic_Lesson_Plan-_Country_Backgrounds.pdf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Relationship Id="rId6" Type="http://schemas.openxmlformats.org/officeDocument/2006/relationships/hyperlink" Target="http://unausa.nclud.com/attachments/26/Zombie_Pandemic_Lesson_Plan-_Background_Info_all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customink.com/g/fmz0-00b5-p73d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customink.com/g/fmz0-00b5-p73d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Welcome to JWAC!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September 20,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3. The most powerful earthquake to hit ________ in 100 years struck off the nation’s Pacific Coast overnight, killing dozens and leveling some areas near the epicenter, in the south.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Chile	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California	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Mexico</a:t>
            </a:r>
          </a:p>
          <a:p>
            <a:pPr indent="-342900" lvl="0" marL="457200" rtl="0">
              <a:spcBef>
                <a:spcPts val="0"/>
              </a:spcBef>
              <a:buAutoNum type="alphaUcPeriod"/>
            </a:pPr>
            <a:r>
              <a:rPr lang="en"/>
              <a:t>Peru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						</a:t>
            </a:r>
            <a:r>
              <a:rPr lang="en" sz="1000"/>
              <a:t>Argentinian Flag</a:t>
            </a:r>
          </a:p>
        </p:txBody>
      </p:sp>
      <p:pic>
        <p:nvPicPr>
          <p:cNvPr descr="Image result for argentina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825" y="1705475"/>
            <a:ext cx="2375575" cy="19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4. </a:t>
            </a:r>
            <a:r>
              <a:rPr lang="en" sz="1800"/>
              <a:t>President Trump struck a deal with Democratic congressional leaders on Sept. 6 to _________  and finance the government until mid-December, blindsiding his own Republican allies as he reached across the aisle to resolve a major dispute for the first time since taking office.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Increase debt limit	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Increase affordable housing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Limit immigration into the U.S.</a:t>
            </a:r>
          </a:p>
          <a:p>
            <a:pPr indent="-342900" lvl="0" marL="457200" rtl="0">
              <a:spcBef>
                <a:spcPts val="0"/>
              </a:spcBef>
              <a:buAutoNum type="alphaUcPeriod"/>
            </a:pPr>
            <a:r>
              <a:rPr lang="en"/>
              <a:t>Increase aid for Houston after hurricane Harvey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</a:t>
            </a:r>
            <a:r>
              <a:rPr lang="en" sz="1000"/>
              <a:t>American Flag</a:t>
            </a:r>
          </a:p>
        </p:txBody>
      </p:sp>
      <p:pic>
        <p:nvPicPr>
          <p:cNvPr descr="Image result for United States"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1275" y="1362550"/>
            <a:ext cx="2856800" cy="18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5. Hurricane ______ has recently been upgraded to a category 1 hurricane this Sunday, as it follows hurricane Irma’s path.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Isaac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Maria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Lee</a:t>
            </a:r>
          </a:p>
          <a:p>
            <a:pPr indent="-342900" lvl="0" marL="457200" rtl="0">
              <a:spcBef>
                <a:spcPts val="0"/>
              </a:spcBef>
              <a:buAutoNum type="alphaUcPeriod"/>
            </a:pPr>
            <a:r>
              <a:rPr lang="en"/>
              <a:t>Disney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			</a:t>
            </a:r>
            <a:r>
              <a:rPr lang="en" sz="1000"/>
              <a:t>Jamaican me crazy about JWAC! </a:t>
            </a:r>
          </a:p>
        </p:txBody>
      </p:sp>
      <p:pic>
        <p:nvPicPr>
          <p:cNvPr descr="Image result for jamaica"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250" y="1335350"/>
            <a:ext cx="3311700" cy="30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Answers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D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C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C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A</a:t>
            </a:r>
          </a:p>
          <a:p>
            <a:pPr indent="-342900" lvl="0" marL="457200">
              <a:spcBef>
                <a:spcPts val="0"/>
              </a:spcBef>
              <a:buAutoNum type="arabicPeriod"/>
            </a:pPr>
            <a:r>
              <a:rPr lang="en"/>
              <a:t>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Providing new evidence of Russian interference in the 2016 election, ________ disclosed on Sept. 6 that it had identified more than $100,000 worth of divisive ads on hot-button issues purchased by a shadowy Russian company linked to the Kremlin.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		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Snapchat	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Google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Yahoo!</a:t>
            </a:r>
          </a:p>
          <a:p>
            <a:pPr indent="-342900" lvl="0" marL="457200" rtl="0">
              <a:spcBef>
                <a:spcPts val="0"/>
              </a:spcBef>
              <a:buAutoNum type="alphaUcPeriod"/>
            </a:pPr>
            <a:r>
              <a:rPr lang="en">
                <a:highlight>
                  <a:srgbClr val="D9EAD3"/>
                </a:highlight>
              </a:rPr>
              <a:t>Facebook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lang="en" sz="1000"/>
              <a:t>I’m Russian to JWAC because I love it so much!</a:t>
            </a:r>
          </a:p>
        </p:txBody>
      </p:sp>
      <p:pic>
        <p:nvPicPr>
          <p:cNvPr descr="Image result for Russia"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150" y="2183725"/>
            <a:ext cx="3843075" cy="257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2. The number of _______ who have fled fighting in western Myanmar has climbed sharply to 270,000, placing a huge strain on camps in Bangladesh where they are seeking shelter, the United Nations refugee agency said on Sept. 8.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lphaUcPeriod"/>
            </a:pPr>
            <a:r>
              <a:rPr lang="en">
                <a:solidFill>
                  <a:schemeClr val="dk1"/>
                </a:solidFill>
              </a:rPr>
              <a:t>Christians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lphaUcPeriod"/>
            </a:pPr>
            <a:r>
              <a:rPr lang="en">
                <a:solidFill>
                  <a:schemeClr val="dk1"/>
                </a:solidFill>
              </a:rPr>
              <a:t>Bengali minorities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lphaUcPeriod"/>
            </a:pPr>
            <a:r>
              <a:rPr lang="en">
                <a:solidFill>
                  <a:schemeClr val="dk1"/>
                </a:solidFill>
                <a:highlight>
                  <a:srgbClr val="D9EAD3"/>
                </a:highlight>
              </a:rPr>
              <a:t>Rohingya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AutoNum type="alphaUcPeriod"/>
            </a:pPr>
            <a:r>
              <a:rPr lang="en">
                <a:solidFill>
                  <a:schemeClr val="dk1"/>
                </a:solidFill>
              </a:rPr>
              <a:t>Indians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  <a:r>
              <a:rPr lang="en" sz="1000">
                <a:solidFill>
                  <a:schemeClr val="dk1"/>
                </a:solidFill>
              </a:rPr>
              <a:t>Bengali Flag</a:t>
            </a:r>
          </a:p>
        </p:txBody>
      </p:sp>
      <p:pic>
        <p:nvPicPr>
          <p:cNvPr descr="Image result for bangladesh"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1125" y="2301050"/>
            <a:ext cx="3409275" cy="23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3. The most powerful earthquake to hit ________ in 100 years struck off the nation’s Pacific Coast overnight, killing dozens and leveling some areas near the epicenter, in the south.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Chile	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California	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>
                <a:highlight>
                  <a:srgbClr val="D9EAD3"/>
                </a:highlight>
              </a:rPr>
              <a:t>Mexico</a:t>
            </a:r>
          </a:p>
          <a:p>
            <a:pPr indent="-342900" lvl="0" marL="457200" rtl="0">
              <a:spcBef>
                <a:spcPts val="0"/>
              </a:spcBef>
              <a:buAutoNum type="alphaUcPeriod"/>
            </a:pPr>
            <a:r>
              <a:rPr lang="en"/>
              <a:t>Peru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						</a:t>
            </a:r>
            <a:r>
              <a:rPr lang="en" sz="1000"/>
              <a:t>Argentinian Flag</a:t>
            </a:r>
          </a:p>
        </p:txBody>
      </p:sp>
      <p:pic>
        <p:nvPicPr>
          <p:cNvPr descr="Image result for argentina"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825" y="1705475"/>
            <a:ext cx="2375575" cy="19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4. President Trump struck a deal with Democratic congressional leaders on Sept. 6 to _________  and finance the government until mid-December, blindsiding his own Republican allies as he reached across the aisle to resolve a major dispute for the first time since taking office.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>
                <a:highlight>
                  <a:srgbClr val="D9EAD3"/>
                </a:highlight>
              </a:rPr>
              <a:t>Increase debt limit</a:t>
            </a:r>
            <a:r>
              <a:rPr lang="en"/>
              <a:t>	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Increase affordable housing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Limit immigration into the U.S.</a:t>
            </a:r>
          </a:p>
          <a:p>
            <a:pPr indent="-342900" lvl="0" marL="457200" rtl="0">
              <a:spcBef>
                <a:spcPts val="0"/>
              </a:spcBef>
              <a:buAutoNum type="alphaUcPeriod"/>
            </a:pPr>
            <a:r>
              <a:rPr lang="en"/>
              <a:t>Increase aid for Houston after hurricane Harvey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</a:t>
            </a:r>
            <a:r>
              <a:rPr lang="en" sz="1000"/>
              <a:t>American Flag</a:t>
            </a:r>
          </a:p>
        </p:txBody>
      </p:sp>
      <p:pic>
        <p:nvPicPr>
          <p:cNvPr descr="Image result for United States"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1275" y="1362550"/>
            <a:ext cx="2856800" cy="18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5. Hurricane ______ has recently been upgraded to a category 1 hurricane this Sunday, as it follows hurricane Irma’s path.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Isaac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>
                <a:highlight>
                  <a:srgbClr val="D9EAD3"/>
                </a:highlight>
              </a:rPr>
              <a:t>Maria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Lee</a:t>
            </a:r>
          </a:p>
          <a:p>
            <a:pPr indent="-342900" lvl="0" marL="457200" rtl="0">
              <a:spcBef>
                <a:spcPts val="0"/>
              </a:spcBef>
              <a:buAutoNum type="alphaUcPeriod"/>
            </a:pPr>
            <a:r>
              <a:rPr lang="en"/>
              <a:t>Disney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			</a:t>
            </a:r>
            <a:r>
              <a:rPr lang="en" sz="1000"/>
              <a:t>Jamaican me crazy about JWAC! </a:t>
            </a:r>
          </a:p>
        </p:txBody>
      </p:sp>
      <p:pic>
        <p:nvPicPr>
          <p:cNvPr descr="Image result for jamaica"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250" y="1335350"/>
            <a:ext cx="3311700" cy="30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Model UN Simulation</a:t>
            </a:r>
          </a:p>
        </p:txBody>
      </p:sp>
      <p:sp>
        <p:nvSpPr>
          <p:cNvPr id="182" name="Shape 18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Zombie Apocalypse activity </a:t>
            </a:r>
          </a:p>
        </p:txBody>
      </p:sp>
      <p:sp>
        <p:nvSpPr>
          <p:cNvPr id="183" name="Shape 18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FFFFFF"/>
                </a:solidFill>
                <a:hlinkClick r:id="rId3"/>
              </a:rPr>
              <a:t>http://unausa.nclud.com/simulations/details_list/4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Meeting dates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br>
              <a:rPr lang="en" sz="1200"/>
            </a:br>
            <a:r>
              <a:rPr lang="en" sz="1200"/>
              <a:t>Sept 20</a:t>
            </a:r>
            <a:br>
              <a:rPr lang="en" sz="1200"/>
            </a:br>
            <a:r>
              <a:rPr lang="en" sz="1200"/>
              <a:t>Sept 27</a:t>
            </a:r>
            <a:br>
              <a:rPr lang="en" sz="1200"/>
            </a:br>
            <a:r>
              <a:rPr lang="en" sz="1200"/>
              <a:t> *************NOT Oct 4th due to Ms. Perry scheduling conflict</a:t>
            </a:r>
            <a:br>
              <a:rPr lang="en" sz="1200"/>
            </a:br>
            <a:r>
              <a:rPr lang="en" sz="1200"/>
              <a:t>*************NOT Oct 11  due to PSAT</a:t>
            </a:r>
            <a:br>
              <a:rPr lang="en" sz="1200"/>
            </a:br>
            <a:r>
              <a:rPr lang="en" sz="1200"/>
              <a:t>Oct 18</a:t>
            </a:r>
            <a:br>
              <a:rPr lang="en" sz="1200"/>
            </a:br>
            <a:r>
              <a:rPr lang="en" sz="1200"/>
              <a:t>Oct 25</a:t>
            </a:r>
            <a:br>
              <a:rPr lang="en" sz="1200"/>
            </a:br>
            <a:r>
              <a:rPr lang="en" sz="1200"/>
              <a:t>Nov 01</a:t>
            </a:r>
            <a:br>
              <a:rPr lang="en" sz="1200"/>
            </a:br>
            <a:r>
              <a:rPr lang="en" sz="1200"/>
              <a:t>Nov 08</a:t>
            </a:r>
            <a:br>
              <a:rPr lang="en" sz="1200"/>
            </a:br>
            <a:r>
              <a:rPr lang="en" sz="1200"/>
              <a:t>Nov 15</a:t>
            </a:r>
            <a:br>
              <a:rPr lang="en" sz="1200"/>
            </a:br>
            <a:r>
              <a:rPr lang="en" sz="1200"/>
              <a:t>************NOT Nov 22 due to Thanksgiving</a:t>
            </a:r>
            <a:br>
              <a:rPr lang="en" sz="1200"/>
            </a:br>
            <a:r>
              <a:rPr lang="en" sz="1200"/>
              <a:t>Nov 29</a:t>
            </a:r>
            <a:br>
              <a:rPr lang="en" sz="1200"/>
            </a:br>
            <a:r>
              <a:rPr lang="en" sz="1200"/>
              <a:t>Dec 06</a:t>
            </a:r>
            <a:br>
              <a:rPr lang="en" sz="1200"/>
            </a:br>
            <a:r>
              <a:rPr lang="en" sz="1200"/>
              <a:t>Dec 13</a:t>
            </a:r>
            <a:br>
              <a:rPr lang="en" sz="1200"/>
            </a:br>
            <a:r>
              <a:rPr lang="en" sz="1200"/>
              <a:t>************NOT Dec 20 due to Exams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About Zombies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35775" l="33325" r="35471" t="49128"/>
          <a:stretch/>
        </p:blipFill>
        <p:spPr>
          <a:xfrm>
            <a:off x="606625" y="1572800"/>
            <a:ext cx="7602048" cy="18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Finish up discussion!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3155150"/>
            <a:ext cx="8520600" cy="1413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Write all resolutions down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One delegate presents resolutions via speech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(Link to country profiles sent through Remind)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68828" l="34918" r="36053" t="19782"/>
          <a:stretch/>
        </p:blipFill>
        <p:spPr>
          <a:xfrm>
            <a:off x="178000" y="1140237"/>
            <a:ext cx="8758526" cy="1880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Country Backgrounds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311700" y="3824175"/>
            <a:ext cx="8520600" cy="74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http://unausa.nclud.com/attachments/27/Zombie_Pandemic_Lesson_Plan-_Country_Backgrounds.pdf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249" y="1227597"/>
            <a:ext cx="1346025" cy="935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2363" y="1227625"/>
            <a:ext cx="1403974" cy="93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2425" y="1233823"/>
            <a:ext cx="1403975" cy="929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46075" y="1232039"/>
            <a:ext cx="1403975" cy="93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73838" y="2530917"/>
            <a:ext cx="1346025" cy="89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0250" y="2546199"/>
            <a:ext cx="1790700" cy="89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37537" y="2546200"/>
            <a:ext cx="1346002" cy="8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00125" y="2546188"/>
            <a:ext cx="895349" cy="8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46075" y="2547238"/>
            <a:ext cx="17907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54250" y="1205225"/>
            <a:ext cx="1765633" cy="9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36095" l="30105" r="30612" t="10126"/>
          <a:stretch/>
        </p:blipFill>
        <p:spPr>
          <a:xfrm>
            <a:off x="162525" y="197754"/>
            <a:ext cx="4436026" cy="311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 b="68828" l="30335" r="32565" t="20165"/>
          <a:stretch/>
        </p:blipFill>
        <p:spPr>
          <a:xfrm>
            <a:off x="4310950" y="2416050"/>
            <a:ext cx="4714075" cy="78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5">
            <a:alphaModFix/>
          </a:blip>
          <a:srcRect b="22786" l="29820" r="30577" t="49677"/>
          <a:stretch/>
        </p:blipFill>
        <p:spPr>
          <a:xfrm>
            <a:off x="4310950" y="544950"/>
            <a:ext cx="4595323" cy="17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583175" y="3929325"/>
            <a:ext cx="791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http://unausa.nclud.com/attachments/26/Zombie_Pandemic_Lesson_Plan-_Background_Info_all.pdf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224198" y="451508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PLEASE SIGN UP FOR THE REMIND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224200" y="2155350"/>
            <a:ext cx="8520600" cy="83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Text @allenjwac to 81010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Dues!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$20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Due: </a:t>
            </a:r>
            <a:r>
              <a:rPr b="1" lang="en"/>
              <a:t>10/18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Must be paid at a </a:t>
            </a:r>
            <a:r>
              <a:rPr b="1" lang="en"/>
              <a:t>JWAC Meeting</a:t>
            </a:r>
            <a:r>
              <a:rPr lang="en"/>
              <a:t> (today or next Wednesday)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Cash</a:t>
            </a:r>
            <a:r>
              <a:rPr lang="en"/>
              <a:t> or </a:t>
            </a:r>
            <a:r>
              <a:rPr b="1" lang="en"/>
              <a:t>Check</a:t>
            </a:r>
            <a:r>
              <a:rPr lang="en"/>
              <a:t> (If Check, make Checks payable to “AHS JWAC” and include Driver’s License number and phone number)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T-shirts!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289950"/>
            <a:ext cx="40314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$11.84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Optional but </a:t>
            </a:r>
            <a:r>
              <a:rPr b="1" lang="en"/>
              <a:t>strongly recommended</a:t>
            </a:r>
            <a:r>
              <a:rPr lang="en"/>
              <a:t> members buy one!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Due: </a:t>
            </a:r>
            <a:r>
              <a:rPr b="1" lang="en"/>
              <a:t>10/2</a:t>
            </a:r>
            <a:r>
              <a:rPr lang="en"/>
              <a:t> (Order form closes)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528950" y="286925"/>
            <a:ext cx="4359000" cy="45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Order on your own at Customink: </a:t>
            </a:r>
            <a:r>
              <a:rPr lang="en" sz="1800" u="sng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https://www.customink.com/g/fmz0-00b5-p73d</a:t>
            </a: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(Link will also be sent via Remind)</a:t>
            </a:r>
          </a:p>
        </p:txBody>
      </p:sp>
      <p:pic>
        <p:nvPicPr>
          <p:cNvPr descr="IMG_3931.JPG"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8300" y="1487175"/>
            <a:ext cx="2857875" cy="28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T-shirts!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89950"/>
            <a:ext cx="40314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$11.84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Optional but </a:t>
            </a:r>
            <a:r>
              <a:rPr b="1" lang="en"/>
              <a:t>strongly recommended</a:t>
            </a:r>
            <a:r>
              <a:rPr lang="en"/>
              <a:t> members buy one!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Due: </a:t>
            </a:r>
            <a:r>
              <a:rPr b="1" lang="en"/>
              <a:t>10/2</a:t>
            </a:r>
            <a:r>
              <a:rPr lang="en"/>
              <a:t> (Order form closes)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528950" y="286925"/>
            <a:ext cx="4359000" cy="45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Order on your own at Customink: </a:t>
            </a:r>
            <a:r>
              <a:rPr lang="en" sz="1800" u="sng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https://www.customink.com/g/fmz0-00b5-p73d</a:t>
            </a: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(Link will also be sent via Remind)</a:t>
            </a:r>
          </a:p>
        </p:txBody>
      </p:sp>
      <p:pic>
        <p:nvPicPr>
          <p:cNvPr descr="IMG_3931.JPG"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000" y="1111450"/>
            <a:ext cx="1367925" cy="136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17-09-25 at 11.42.21 PM.png"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8374" y="2633349"/>
            <a:ext cx="3818725" cy="18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Providing new evidence of Russian interference in the 2016 election, ________ disclosed on Sept. 6 that it had identified more than $100,000 worth of divisive ads on hot-button issues purchased by a shadowy Russian company linked to the Kremlin.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			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Snapchat	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Google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"/>
              <a:t>Yahoo!</a:t>
            </a:r>
          </a:p>
          <a:p>
            <a:pPr indent="-342900" lvl="0" marL="457200" rtl="0">
              <a:spcBef>
                <a:spcPts val="0"/>
              </a:spcBef>
              <a:buAutoNum type="alphaUcPeriod"/>
            </a:pPr>
            <a:r>
              <a:rPr lang="en"/>
              <a:t>Facebook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  <a:r>
              <a:rPr lang="en" sz="1000"/>
              <a:t>I’m Russian to JWAC because I love it so much!</a:t>
            </a:r>
          </a:p>
        </p:txBody>
      </p:sp>
      <p:pic>
        <p:nvPicPr>
          <p:cNvPr descr="Image result for Russia"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150" y="2183725"/>
            <a:ext cx="3843075" cy="257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2. The number of _______ who have fled fighting in western Myanmar has climbed sharply to 270,000, placing a huge strain on camps in Bangladesh where they are seeking shelter, the United Nations refugee agency said on Sept. 8.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lphaUcPeriod"/>
            </a:pPr>
            <a:r>
              <a:rPr lang="en">
                <a:solidFill>
                  <a:schemeClr val="dk1"/>
                </a:solidFill>
              </a:rPr>
              <a:t>Christians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lphaUcPeriod"/>
            </a:pPr>
            <a:r>
              <a:rPr lang="en">
                <a:solidFill>
                  <a:schemeClr val="dk1"/>
                </a:solidFill>
              </a:rPr>
              <a:t>Bengali minorities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lphaUcPeriod"/>
            </a:pPr>
            <a:r>
              <a:rPr lang="en">
                <a:solidFill>
                  <a:schemeClr val="dk1"/>
                </a:solidFill>
              </a:rPr>
              <a:t>Rohingya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AutoNum type="alphaUcPeriod"/>
            </a:pPr>
            <a:r>
              <a:rPr lang="en">
                <a:solidFill>
                  <a:schemeClr val="dk1"/>
                </a:solidFill>
              </a:rPr>
              <a:t>Indians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  <a:r>
              <a:rPr lang="en" sz="1000">
                <a:solidFill>
                  <a:schemeClr val="dk1"/>
                </a:solidFill>
              </a:rPr>
              <a:t>Bengali Flag</a:t>
            </a:r>
          </a:p>
        </p:txBody>
      </p:sp>
      <p:pic>
        <p:nvPicPr>
          <p:cNvPr descr="Image result for bangladesh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1125" y="2301050"/>
            <a:ext cx="3409275" cy="23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