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y="5143500" cx="9144000"/>
  <p:notesSz cx="6858000" cy="9144000"/>
  <p:embeddedFontLst>
    <p:embeddedFont>
      <p:font typeface="Proxima Nova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ProximaNova-bold.fntdata"/><Relationship Id="rId12" Type="http://schemas.openxmlformats.org/officeDocument/2006/relationships/slide" Target="slides/slide8.xml"/><Relationship Id="rId34" Type="http://schemas.openxmlformats.org/officeDocument/2006/relationships/font" Target="fonts/ProximaNova-regular.fntdata"/><Relationship Id="rId15" Type="http://schemas.openxmlformats.org/officeDocument/2006/relationships/slide" Target="slides/slide11.xml"/><Relationship Id="rId37" Type="http://schemas.openxmlformats.org/officeDocument/2006/relationships/font" Target="fonts/ProximaNova-boldItalic.fntdata"/><Relationship Id="rId14" Type="http://schemas.openxmlformats.org/officeDocument/2006/relationships/slide" Target="slides/slide10.xml"/><Relationship Id="rId36" Type="http://schemas.openxmlformats.org/officeDocument/2006/relationships/font" Target="fonts/ProximaNova-italic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" name="Shape 11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" name="Shape 50"/>
          <p:cNvSpPr txBox="1"/>
          <p:nvPr>
            <p:ph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b="1" sz="14000"/>
            </a:lvl1pPr>
            <a:lvl2pPr lvl="1" algn="ctr">
              <a:spcBef>
                <a:spcPts val="0"/>
              </a:spcBef>
              <a:buSzPct val="100000"/>
              <a:defRPr b="1" sz="14000"/>
            </a:lvl2pPr>
            <a:lvl3pPr lvl="2" algn="ctr">
              <a:spcBef>
                <a:spcPts val="0"/>
              </a:spcBef>
              <a:buSzPct val="100000"/>
              <a:defRPr b="1" sz="14000"/>
            </a:lvl3pPr>
            <a:lvl4pPr lvl="3" algn="ctr">
              <a:spcBef>
                <a:spcPts val="0"/>
              </a:spcBef>
              <a:buSzPct val="100000"/>
              <a:defRPr b="1" sz="14000"/>
            </a:lvl4pPr>
            <a:lvl5pPr lvl="4" algn="ctr">
              <a:spcBef>
                <a:spcPts val="0"/>
              </a:spcBef>
              <a:buSzPct val="100000"/>
              <a:defRPr b="1" sz="14000"/>
            </a:lvl5pPr>
            <a:lvl6pPr lvl="5" algn="ctr">
              <a:spcBef>
                <a:spcPts val="0"/>
              </a:spcBef>
              <a:buSzPct val="100000"/>
              <a:defRPr b="1" sz="14000"/>
            </a:lvl6pPr>
            <a:lvl7pPr lvl="6" algn="ctr">
              <a:spcBef>
                <a:spcPts val="0"/>
              </a:spcBef>
              <a:buSzPct val="100000"/>
              <a:defRPr b="1" sz="14000"/>
            </a:lvl7pPr>
            <a:lvl8pPr lvl="7" algn="ctr">
              <a:spcBef>
                <a:spcPts val="0"/>
              </a:spcBef>
              <a:buSzPct val="100000"/>
              <a:defRPr b="1" sz="14000"/>
            </a:lvl8pPr>
            <a:lvl9pPr lvl="8" algn="ctr">
              <a:spcBef>
                <a:spcPts val="0"/>
              </a:spcBef>
              <a:buSzPct val="100000"/>
              <a:defRPr b="1" sz="14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hape 15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" name="Shape 16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cnn.com/videos/cnn10/2017/09/05/ten-0906.cn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://allenhsjwac.weebly.com/join-jwac-today.html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3.jpg"/><Relationship Id="rId6" Type="http://schemas.openxmlformats.org/officeDocument/2006/relationships/hyperlink" Target="http://allenhsjwac.weebly.com/join-jwac-today.html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://www.worldaffairscouncils.org/2011/main/home.cfm?database=programs&amp;Category=AcademicWorldQuest&amp;Section=Academic%20WorldQuest%202016-2017" TargetMode="External"/><Relationship Id="rId4" Type="http://schemas.openxmlformats.org/officeDocument/2006/relationships/image" Target="../media/image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create.kahoot.it/#quiz/8df1719e-5bb3-4cab-ad25-dd522abd4feb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allenhsjwac.weebly.com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598100" y="1068949"/>
            <a:ext cx="8222100" cy="20625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6500"/>
              <a:t>Welcome to JWAC!</a:t>
            </a:r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598088" y="3571063"/>
            <a:ext cx="8222100" cy="432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September 6,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Weekly News Quiz</a:t>
            </a:r>
          </a:p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000018"/>
                </a:solidFill>
                <a:highlight>
                  <a:srgbClr val="FFFFFF"/>
                </a:highlight>
              </a:rPr>
              <a:t>5. …. Was unable to play in the US open this year due to her maternity leave for her first baby.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ct val="100000"/>
              <a:buAutoNum type="alphaUcPeriod"/>
            </a:pPr>
            <a:r>
              <a:rPr lang="en" sz="2000">
                <a:solidFill>
                  <a:srgbClr val="000018"/>
                </a:solidFill>
                <a:highlight>
                  <a:srgbClr val="FFFFFF"/>
                </a:highlight>
              </a:rPr>
              <a:t>Maria Sharapova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ct val="100000"/>
              <a:buAutoNum type="alphaUcPeriod"/>
            </a:pPr>
            <a:r>
              <a:rPr lang="en" sz="2000">
                <a:solidFill>
                  <a:srgbClr val="000018"/>
                </a:solidFill>
                <a:highlight>
                  <a:srgbClr val="FFFFFF"/>
                </a:highlight>
              </a:rPr>
              <a:t>Madison Keys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000018"/>
              </a:buClr>
              <a:buSzPct val="100000"/>
              <a:buAutoNum type="alphaUcPeriod"/>
            </a:pPr>
            <a:r>
              <a:rPr lang="en" sz="2000">
                <a:solidFill>
                  <a:srgbClr val="000018"/>
                </a:solidFill>
                <a:highlight>
                  <a:srgbClr val="FFFFFF"/>
                </a:highlight>
              </a:rPr>
              <a:t>Venus Williams</a:t>
            </a:r>
          </a:p>
          <a:p>
            <a:pPr indent="-355600" lvl="0" marL="457200" rtl="0">
              <a:spcBef>
                <a:spcPts val="0"/>
              </a:spcBef>
              <a:buClr>
                <a:srgbClr val="000018"/>
              </a:buClr>
              <a:buSzPct val="100000"/>
              <a:buAutoNum type="alphaUcPeriod"/>
            </a:pPr>
            <a:r>
              <a:rPr lang="en" sz="2000">
                <a:solidFill>
                  <a:srgbClr val="000018"/>
                </a:solidFill>
                <a:highlight>
                  <a:srgbClr val="FFFFFF"/>
                </a:highlight>
              </a:rPr>
              <a:t>Serena Williams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Weekly News Quiz</a:t>
            </a:r>
          </a:p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000018"/>
                </a:solidFill>
                <a:highlight>
                  <a:srgbClr val="FFFFFF"/>
                </a:highlight>
              </a:rPr>
              <a:t>6.  …. Will cut 4000 jobs due to earnings showed its revenue and profit both fell in the first half of last year.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ct val="100000"/>
              <a:buAutoNum type="alphaUcPeriod"/>
            </a:pPr>
            <a:r>
              <a:rPr lang="en" sz="2000">
                <a:solidFill>
                  <a:srgbClr val="000018"/>
                </a:solidFill>
                <a:highlight>
                  <a:srgbClr val="FFFFFF"/>
                </a:highlight>
              </a:rPr>
              <a:t>Netflix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000018"/>
              </a:buClr>
              <a:buSzPct val="100000"/>
              <a:buAutoNum type="alphaUcPeriod"/>
            </a:pPr>
            <a:r>
              <a:rPr lang="en" sz="2000">
                <a:solidFill>
                  <a:srgbClr val="000018"/>
                </a:solidFill>
                <a:highlight>
                  <a:srgbClr val="FFFFFF"/>
                </a:highlight>
              </a:rPr>
              <a:t>Lego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000018"/>
              </a:buClr>
              <a:buSzPct val="100000"/>
              <a:buAutoNum type="alphaUcPeriod"/>
            </a:pPr>
            <a:r>
              <a:rPr lang="en" sz="2000">
                <a:solidFill>
                  <a:srgbClr val="000018"/>
                </a:solidFill>
                <a:highlight>
                  <a:srgbClr val="FFFFFF"/>
                </a:highlight>
              </a:rPr>
              <a:t>Snapchat</a:t>
            </a:r>
          </a:p>
          <a:p>
            <a:pPr indent="-355600" lvl="0" marL="457200" rtl="0">
              <a:spcBef>
                <a:spcPts val="0"/>
              </a:spcBef>
              <a:buClr>
                <a:srgbClr val="000018"/>
              </a:buClr>
              <a:buSzPct val="100000"/>
              <a:buAutoNum type="alphaUcPeriod"/>
            </a:pPr>
            <a:r>
              <a:rPr lang="en" sz="2000">
                <a:solidFill>
                  <a:srgbClr val="000018"/>
                </a:solidFill>
                <a:highlight>
                  <a:srgbClr val="FFFFFF"/>
                </a:highlight>
              </a:rPr>
              <a:t>Facebook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Weekly News Quiz</a:t>
            </a:r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000018"/>
                </a:solidFill>
                <a:highlight>
                  <a:srgbClr val="FFFFFF"/>
                </a:highlight>
              </a:rPr>
              <a:t>7. </a:t>
            </a:r>
            <a:r>
              <a:rPr lang="en" sz="2000">
                <a:solidFill>
                  <a:srgbClr val="404040"/>
                </a:solidFill>
                <a:highlight>
                  <a:srgbClr val="FFFFFF"/>
                </a:highlight>
              </a:rPr>
              <a:t>latest research shows the virus can selectively infect and kill hard-to-treat cancerous cells in adult brains.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ct val="100000"/>
              <a:buAutoNum type="alphaUcPeriod"/>
            </a:pPr>
            <a:r>
              <a:rPr lang="en" sz="2000">
                <a:solidFill>
                  <a:srgbClr val="000018"/>
                </a:solidFill>
                <a:highlight>
                  <a:srgbClr val="FFFFFF"/>
                </a:highlight>
              </a:rPr>
              <a:t>Influenza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ct val="100000"/>
              <a:buAutoNum type="alphaUcPeriod"/>
            </a:pPr>
            <a:r>
              <a:rPr lang="en" sz="2000">
                <a:solidFill>
                  <a:srgbClr val="000018"/>
                </a:solidFill>
                <a:highlight>
                  <a:srgbClr val="FFFFFF"/>
                </a:highlight>
              </a:rPr>
              <a:t>Chicken Pox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ct val="100000"/>
              <a:buAutoNum type="alphaUcPeriod"/>
            </a:pPr>
            <a:r>
              <a:rPr lang="en" sz="2000">
                <a:solidFill>
                  <a:srgbClr val="000018"/>
                </a:solidFill>
                <a:highlight>
                  <a:srgbClr val="FFFFFF"/>
                </a:highlight>
              </a:rPr>
              <a:t>Ebola</a:t>
            </a:r>
          </a:p>
          <a:p>
            <a:pPr indent="-355600" lvl="0" marL="457200" rtl="0">
              <a:spcBef>
                <a:spcPts val="0"/>
              </a:spcBef>
              <a:buClr>
                <a:srgbClr val="000018"/>
              </a:buClr>
              <a:buSzPct val="100000"/>
              <a:buAutoNum type="alphaUcPeriod"/>
            </a:pPr>
            <a:r>
              <a:rPr lang="en" sz="2000">
                <a:solidFill>
                  <a:srgbClr val="000018"/>
                </a:solidFill>
                <a:highlight>
                  <a:srgbClr val="FFFFFF"/>
                </a:highlight>
              </a:rPr>
              <a:t>Zika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Weekly News Quiz</a:t>
            </a:r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000018"/>
                </a:solidFill>
                <a:highlight>
                  <a:srgbClr val="FFFFFF"/>
                </a:highlight>
              </a:rPr>
              <a:t>8. Kate Middleton, the ….., is expecting her 3rd child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ct val="100000"/>
              <a:buAutoNum type="alphaUcPeriod"/>
            </a:pPr>
            <a:r>
              <a:rPr lang="en" sz="2000">
                <a:solidFill>
                  <a:srgbClr val="000018"/>
                </a:solidFill>
                <a:highlight>
                  <a:srgbClr val="FFFFFF"/>
                </a:highlight>
              </a:rPr>
              <a:t>Duchess of Cambridge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ct val="100000"/>
              <a:buAutoNum type="alphaUcPeriod"/>
            </a:pPr>
            <a:r>
              <a:rPr lang="en" sz="2000">
                <a:solidFill>
                  <a:srgbClr val="000018"/>
                </a:solidFill>
                <a:highlight>
                  <a:srgbClr val="FFFFFF"/>
                </a:highlight>
              </a:rPr>
              <a:t>Queen of England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ct val="100000"/>
              <a:buAutoNum type="alphaUcPeriod"/>
            </a:pPr>
            <a:r>
              <a:rPr lang="en" sz="2000">
                <a:solidFill>
                  <a:srgbClr val="000018"/>
                </a:solidFill>
                <a:highlight>
                  <a:srgbClr val="FFFFFF"/>
                </a:highlight>
              </a:rPr>
              <a:t>Princess of England</a:t>
            </a:r>
          </a:p>
          <a:p>
            <a:pPr indent="-355600" lvl="0" marL="457200" rtl="0">
              <a:spcBef>
                <a:spcPts val="0"/>
              </a:spcBef>
              <a:buClr>
                <a:srgbClr val="000018"/>
              </a:buClr>
              <a:buSzPct val="100000"/>
              <a:buAutoNum type="alphaUcPeriod"/>
            </a:pPr>
            <a:r>
              <a:rPr lang="en" sz="2000">
                <a:solidFill>
                  <a:srgbClr val="000018"/>
                </a:solidFill>
                <a:highlight>
                  <a:srgbClr val="FFFFFF"/>
                </a:highlight>
              </a:rPr>
              <a:t>Duchess of Cornwall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Weekly News Quiz</a:t>
            </a:r>
          </a:p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000018"/>
                </a:solidFill>
                <a:highlight>
                  <a:srgbClr val="FFFFFF"/>
                </a:highlight>
              </a:rPr>
              <a:t>9. The death toll of hurricane harvey has reached at least ...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ct val="100000"/>
              <a:buAutoNum type="alphaUcPeriod"/>
            </a:pPr>
            <a:r>
              <a:rPr lang="en" sz="2000">
                <a:solidFill>
                  <a:srgbClr val="000018"/>
                </a:solidFill>
                <a:highlight>
                  <a:srgbClr val="FFFFFF"/>
                </a:highlight>
              </a:rPr>
              <a:t>60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ct val="100000"/>
              <a:buAutoNum type="alphaUcPeriod"/>
            </a:pPr>
            <a:r>
              <a:rPr lang="en" sz="2000">
                <a:solidFill>
                  <a:srgbClr val="000018"/>
                </a:solidFill>
                <a:highlight>
                  <a:srgbClr val="FFFFFF"/>
                </a:highlight>
              </a:rPr>
              <a:t>20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ct val="100000"/>
              <a:buAutoNum type="alphaUcPeriod"/>
            </a:pPr>
            <a:r>
              <a:rPr lang="en" sz="2000">
                <a:solidFill>
                  <a:srgbClr val="000018"/>
                </a:solidFill>
                <a:highlight>
                  <a:srgbClr val="FFFFFF"/>
                </a:highlight>
              </a:rPr>
              <a:t>30</a:t>
            </a:r>
          </a:p>
          <a:p>
            <a:pPr indent="-355600" lvl="0" marL="457200" rtl="0">
              <a:spcBef>
                <a:spcPts val="0"/>
              </a:spcBef>
              <a:buSzPct val="100000"/>
              <a:buAutoNum type="alphaUcPeriod"/>
            </a:pPr>
            <a:r>
              <a:rPr lang="en" sz="2000">
                <a:solidFill>
                  <a:srgbClr val="000018"/>
                </a:solidFill>
                <a:highlight>
                  <a:srgbClr val="FFFFFF"/>
                </a:highlight>
              </a:rPr>
              <a:t>100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Weekly News Quiz</a:t>
            </a:r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000018"/>
                </a:solidFill>
                <a:highlight>
                  <a:srgbClr val="FFFFFF"/>
                </a:highlight>
              </a:rPr>
              <a:t>10. The supreme court of … declared the August 8th elections invalid, taking a giant step in the direction of fairer elections for the future of the country.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ct val="100000"/>
              <a:buAutoNum type="alphaUcPeriod"/>
            </a:pPr>
            <a:r>
              <a:rPr lang="en" sz="2000">
                <a:solidFill>
                  <a:srgbClr val="000018"/>
                </a:solidFill>
                <a:highlight>
                  <a:srgbClr val="FFFFFF"/>
                </a:highlight>
              </a:rPr>
              <a:t>Cambodia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ct val="100000"/>
              <a:buAutoNum type="alphaUcPeriod"/>
            </a:pPr>
            <a:r>
              <a:rPr lang="en" sz="2000">
                <a:solidFill>
                  <a:srgbClr val="000018"/>
                </a:solidFill>
                <a:highlight>
                  <a:srgbClr val="FFFFFF"/>
                </a:highlight>
              </a:rPr>
              <a:t>Egypt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ct val="100000"/>
              <a:buAutoNum type="alphaUcPeriod"/>
            </a:pPr>
            <a:r>
              <a:rPr lang="en" sz="2000">
                <a:solidFill>
                  <a:srgbClr val="000018"/>
                </a:solidFill>
                <a:highlight>
                  <a:srgbClr val="FFFFFF"/>
                </a:highlight>
              </a:rPr>
              <a:t>Kenya</a:t>
            </a:r>
          </a:p>
          <a:p>
            <a:pPr indent="-355600" lvl="0" marL="457200" rtl="0">
              <a:spcBef>
                <a:spcPts val="0"/>
              </a:spcBef>
              <a:buSzPct val="100000"/>
              <a:buAutoNum type="alphaUcPeriod"/>
            </a:pPr>
            <a:r>
              <a:rPr lang="en" sz="2000">
                <a:solidFill>
                  <a:srgbClr val="000018"/>
                </a:solidFill>
                <a:highlight>
                  <a:srgbClr val="FFFFFF"/>
                </a:highlight>
              </a:rPr>
              <a:t>Pakistan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265500" y="1704200"/>
            <a:ext cx="4045200" cy="15096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Weekly News Quiz Answers</a:t>
            </a:r>
          </a:p>
        </p:txBody>
      </p:sp>
      <p:sp>
        <p:nvSpPr>
          <p:cNvPr id="149" name="Shape 149"/>
          <p:cNvSpPr txBox="1"/>
          <p:nvPr>
            <p:ph idx="1" type="subTitle"/>
          </p:nvPr>
        </p:nvSpPr>
        <p:spPr>
          <a:xfrm>
            <a:off x="265500" y="3213801"/>
            <a:ext cx="4045200" cy="1345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0" name="Shape 150"/>
          <p:cNvSpPr txBox="1"/>
          <p:nvPr>
            <p:ph idx="2" type="body"/>
          </p:nvPr>
        </p:nvSpPr>
        <p:spPr>
          <a:xfrm>
            <a:off x="4939500" y="724200"/>
            <a:ext cx="3810900" cy="36951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AutoNum type="arabicPeriod"/>
            </a:pPr>
            <a:r>
              <a:rPr lang="en" sz="2000"/>
              <a:t>A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AutoNum type="arabicPeriod"/>
            </a:pPr>
            <a:r>
              <a:rPr lang="en" sz="2000"/>
              <a:t>B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AutoNum type="arabicPeriod"/>
            </a:pPr>
            <a:r>
              <a:rPr lang="en" sz="2000"/>
              <a:t>A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AutoNum type="arabicPeriod"/>
            </a:pPr>
            <a:r>
              <a:rPr lang="en" sz="2000"/>
              <a:t>B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AutoNum type="arabicPeriod"/>
            </a:pPr>
            <a:r>
              <a:rPr lang="en" sz="2000"/>
              <a:t>D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AutoNum type="arabicPeriod"/>
            </a:pPr>
            <a:r>
              <a:rPr lang="en" sz="2000"/>
              <a:t>B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AutoNum type="arabicPeriod"/>
            </a:pPr>
            <a:r>
              <a:rPr lang="en" sz="2000"/>
              <a:t>D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AutoNum type="arabicPeriod"/>
            </a:pPr>
            <a:r>
              <a:rPr lang="en" sz="2000"/>
              <a:t>A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AutoNum type="arabicPeriod"/>
            </a:pPr>
            <a:r>
              <a:rPr lang="en" sz="2000"/>
              <a:t>A</a:t>
            </a:r>
          </a:p>
          <a:p>
            <a:pPr indent="-355600" lvl="0" marL="457200" rtl="0">
              <a:spcBef>
                <a:spcPts val="0"/>
              </a:spcBef>
              <a:buClr>
                <a:schemeClr val="lt1"/>
              </a:buClr>
              <a:buSzPct val="100000"/>
              <a:buAutoNum type="arabicPeriod"/>
            </a:pPr>
            <a:r>
              <a:rPr lang="en" sz="2000"/>
              <a:t>C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Weekly News Quiz</a:t>
            </a:r>
          </a:p>
        </p:txBody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1000" y="1144375"/>
            <a:ext cx="8520600" cy="3881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000018"/>
              </a:buClr>
              <a:buSzPct val="100000"/>
              <a:buAutoNum type="arabicPeriod"/>
            </a:pPr>
            <a:r>
              <a:rPr lang="en" sz="2000">
                <a:solidFill>
                  <a:srgbClr val="000018"/>
                </a:solidFill>
                <a:highlight>
                  <a:srgbClr val="FFFFFF"/>
                </a:highlight>
              </a:rPr>
              <a:t>President Trump on Tuesday ordered an end to the Obama-era executive action known as ….</a:t>
            </a:r>
          </a:p>
          <a:p>
            <a:pPr indent="-355600" lvl="0" marL="914400" rtl="0">
              <a:spcBef>
                <a:spcPts val="0"/>
              </a:spcBef>
              <a:spcAft>
                <a:spcPts val="0"/>
              </a:spcAft>
              <a:buSzPct val="100000"/>
              <a:buAutoNum type="alphaUcPeriod"/>
            </a:pPr>
            <a:r>
              <a:rPr lang="en" sz="2000">
                <a:solidFill>
                  <a:srgbClr val="000018"/>
                </a:solidFill>
                <a:highlight>
                  <a:srgbClr val="CFE2F3"/>
                </a:highlight>
              </a:rPr>
              <a:t>Deferred Action for Childhood Arrivals</a:t>
            </a:r>
          </a:p>
          <a:p>
            <a:pPr indent="-355600" lvl="0" marL="914400" rtl="0">
              <a:spcBef>
                <a:spcPts val="0"/>
              </a:spcBef>
              <a:spcAft>
                <a:spcPts val="0"/>
              </a:spcAft>
              <a:buSzPct val="100000"/>
              <a:buAutoNum type="alphaUcPeriod"/>
            </a:pPr>
            <a:r>
              <a:rPr lang="en" sz="2000">
                <a:solidFill>
                  <a:srgbClr val="000018"/>
                </a:solidFill>
                <a:highlight>
                  <a:srgbClr val="FFFFFF"/>
                </a:highlight>
              </a:rPr>
              <a:t>The Patriot Act</a:t>
            </a:r>
          </a:p>
          <a:p>
            <a:pPr indent="-355600" lvl="0" marL="914400" rtl="0">
              <a:spcBef>
                <a:spcPts val="0"/>
              </a:spcBef>
              <a:spcAft>
                <a:spcPts val="0"/>
              </a:spcAft>
              <a:buSzPct val="100000"/>
              <a:buAutoNum type="alphaUcPeriod"/>
            </a:pPr>
            <a:r>
              <a:rPr lang="en" sz="2000">
                <a:solidFill>
                  <a:srgbClr val="000018"/>
                </a:solidFill>
                <a:highlight>
                  <a:srgbClr val="FFFFFF"/>
                </a:highlight>
              </a:rPr>
              <a:t>National Export Initiative</a:t>
            </a:r>
          </a:p>
          <a:p>
            <a:pPr indent="-355600" lvl="0" marL="914400" rtl="0">
              <a:spcBef>
                <a:spcPts val="0"/>
              </a:spcBef>
              <a:buSzPct val="100000"/>
              <a:buAutoNum type="alphaUcPeriod"/>
            </a:pPr>
            <a:r>
              <a:rPr lang="en" sz="2000">
                <a:solidFill>
                  <a:srgbClr val="000018"/>
                </a:solidFill>
                <a:highlight>
                  <a:srgbClr val="FFFFFF"/>
                </a:highlight>
              </a:rPr>
              <a:t>Ensuring Lawful Interrogations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Weekly News Quiz</a:t>
            </a:r>
          </a:p>
        </p:txBody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000000"/>
                </a:solidFill>
              </a:rPr>
              <a:t>2.  </a:t>
            </a:r>
            <a:r>
              <a:rPr lang="en" sz="2000">
                <a:solidFill>
                  <a:srgbClr val="262626"/>
                </a:solidFill>
                <a:highlight>
                  <a:srgbClr val="FEFEFE"/>
                </a:highlight>
              </a:rPr>
              <a:t>Category 5 Hurricane …. has become one of the strongest storms recorded in the Atlantic, and is threatening to slam into Caribbean islands and Florida with catastrophic force later this week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lphaUcPeriod"/>
            </a:pPr>
            <a:r>
              <a:rPr lang="en" sz="2000">
                <a:solidFill>
                  <a:srgbClr val="000000"/>
                </a:solidFill>
              </a:rPr>
              <a:t>Harvey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lphaUcPeriod"/>
            </a:pPr>
            <a:r>
              <a:rPr lang="en" sz="2000">
                <a:solidFill>
                  <a:srgbClr val="000000"/>
                </a:solidFill>
                <a:highlight>
                  <a:srgbClr val="CFE2F3"/>
                </a:highlight>
              </a:rPr>
              <a:t>Irma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lphaUcPeriod"/>
            </a:pPr>
            <a:r>
              <a:rPr lang="en" sz="2000">
                <a:solidFill>
                  <a:srgbClr val="000000"/>
                </a:solidFill>
              </a:rPr>
              <a:t>Katrina</a:t>
            </a:r>
          </a:p>
          <a:p>
            <a:pPr indent="-355600" lvl="0" marL="457200" rtl="0">
              <a:spcBef>
                <a:spcPts val="0"/>
              </a:spcBef>
              <a:buClr>
                <a:srgbClr val="000000"/>
              </a:buClr>
              <a:buSzPct val="100000"/>
              <a:buAutoNum type="alphaUcPeriod"/>
            </a:pPr>
            <a:r>
              <a:rPr lang="en" sz="2000">
                <a:solidFill>
                  <a:srgbClr val="000000"/>
                </a:solidFill>
              </a:rPr>
              <a:t>Hato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Weekly News Quiz</a:t>
            </a:r>
          </a:p>
        </p:txBody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000018"/>
                </a:solidFill>
                <a:highlight>
                  <a:srgbClr val="FFFFFF"/>
                </a:highlight>
              </a:rPr>
              <a:t>3. </a:t>
            </a:r>
            <a:r>
              <a:rPr lang="en" sz="2000">
                <a:solidFill>
                  <a:srgbClr val="000000"/>
                </a:solidFill>
                <a:highlight>
                  <a:srgbClr val="FFFFFF"/>
                </a:highlight>
              </a:rPr>
              <a:t>North Korea has threatened to send more …. to the United States, days after testing the biggest nuclear weapon it has ever detonated.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ct val="100000"/>
              <a:buAutoNum type="alphaUcPeriod"/>
            </a:pPr>
            <a:r>
              <a:rPr lang="en" sz="2000">
                <a:solidFill>
                  <a:srgbClr val="000018"/>
                </a:solidFill>
                <a:highlight>
                  <a:srgbClr val="CFE2F3"/>
                </a:highlight>
              </a:rPr>
              <a:t>Gift Packages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ct val="100000"/>
              <a:buAutoNum type="alphaUcPeriod"/>
            </a:pPr>
            <a:r>
              <a:rPr lang="en" sz="2000">
                <a:solidFill>
                  <a:srgbClr val="000018"/>
                </a:solidFill>
                <a:highlight>
                  <a:srgbClr val="FFFFFF"/>
                </a:highlight>
              </a:rPr>
              <a:t>Chocolate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ct val="100000"/>
              <a:buAutoNum type="alphaUcPeriod"/>
            </a:pPr>
            <a:r>
              <a:rPr lang="en" sz="2000">
                <a:solidFill>
                  <a:srgbClr val="000018"/>
                </a:solidFill>
                <a:highlight>
                  <a:srgbClr val="FFFFFF"/>
                </a:highlight>
              </a:rPr>
              <a:t>Nuclear Bombs</a:t>
            </a:r>
          </a:p>
          <a:p>
            <a:pPr indent="-355600" lvl="0" marL="457200" rtl="0">
              <a:spcBef>
                <a:spcPts val="0"/>
              </a:spcBef>
              <a:buSzPct val="100000"/>
              <a:buAutoNum type="alphaUcPeriod"/>
            </a:pPr>
            <a:r>
              <a:rPr lang="en" sz="2000">
                <a:solidFill>
                  <a:srgbClr val="000018"/>
                </a:solidFill>
                <a:highlight>
                  <a:srgbClr val="FFFFFF"/>
                </a:highlight>
              </a:rPr>
              <a:t>Donald Trump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CNN </a:t>
            </a:r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311702" y="101772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http://www.cnn.com/videos/cnn10/2017/09/05/ten-0906.cnn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Weekly News Quiz</a:t>
            </a:r>
          </a:p>
        </p:txBody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000018"/>
                </a:solidFill>
                <a:highlight>
                  <a:srgbClr val="FFFFFF"/>
                </a:highlight>
              </a:rPr>
              <a:t>4. “</a:t>
            </a:r>
            <a:r>
              <a:rPr lang="en" sz="2000">
                <a:solidFill>
                  <a:srgbClr val="444444"/>
                </a:solidFill>
                <a:highlight>
                  <a:srgbClr val="FFFFFF"/>
                </a:highlight>
              </a:rPr>
              <a:t>The …. government should end its efforts to weaken United Nations mechanisms that promote human rights”, said the Human Rights Watch yesterday. 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ct val="100000"/>
              <a:buAutoNum type="alphaUcPeriod"/>
            </a:pPr>
            <a:r>
              <a:rPr lang="en" sz="2000">
                <a:solidFill>
                  <a:srgbClr val="000018"/>
                </a:solidFill>
                <a:highlight>
                  <a:srgbClr val="FFFFFF"/>
                </a:highlight>
              </a:rPr>
              <a:t>Kenyan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ct val="100000"/>
              <a:buAutoNum type="alphaUcPeriod"/>
            </a:pPr>
            <a:r>
              <a:rPr lang="en" sz="2000">
                <a:solidFill>
                  <a:srgbClr val="000018"/>
                </a:solidFill>
                <a:highlight>
                  <a:srgbClr val="CFE2F3"/>
                </a:highlight>
              </a:rPr>
              <a:t>Chinese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ct val="100000"/>
              <a:buAutoNum type="alphaUcPeriod"/>
            </a:pPr>
            <a:r>
              <a:rPr lang="en" sz="2000">
                <a:solidFill>
                  <a:srgbClr val="000018"/>
                </a:solidFill>
                <a:highlight>
                  <a:srgbClr val="FFFFFF"/>
                </a:highlight>
              </a:rPr>
              <a:t>Syrian</a:t>
            </a:r>
          </a:p>
          <a:p>
            <a:pPr indent="-355600" lvl="0" marL="457200" rtl="0">
              <a:spcBef>
                <a:spcPts val="0"/>
              </a:spcBef>
              <a:buSzPct val="100000"/>
              <a:buAutoNum type="alphaUcPeriod"/>
            </a:pPr>
            <a:r>
              <a:rPr lang="en" sz="2000">
                <a:solidFill>
                  <a:srgbClr val="000018"/>
                </a:solidFill>
                <a:highlight>
                  <a:srgbClr val="FFFFFF"/>
                </a:highlight>
              </a:rPr>
              <a:t>North Korean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Weekly News Quiz</a:t>
            </a:r>
          </a:p>
        </p:txBody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000018"/>
                </a:solidFill>
                <a:highlight>
                  <a:srgbClr val="FFFFFF"/>
                </a:highlight>
              </a:rPr>
              <a:t>5. …. Was unable to play in the US open this year due to her maternity leave for her first baby.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ct val="100000"/>
              <a:buAutoNum type="alphaUcPeriod"/>
            </a:pPr>
            <a:r>
              <a:rPr lang="en" sz="2000">
                <a:solidFill>
                  <a:srgbClr val="000018"/>
                </a:solidFill>
                <a:highlight>
                  <a:srgbClr val="FFFFFF"/>
                </a:highlight>
              </a:rPr>
              <a:t>Maria Sharapova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ct val="100000"/>
              <a:buAutoNum type="alphaUcPeriod"/>
            </a:pPr>
            <a:r>
              <a:rPr lang="en" sz="2000">
                <a:solidFill>
                  <a:srgbClr val="000018"/>
                </a:solidFill>
                <a:highlight>
                  <a:srgbClr val="FFFFFF"/>
                </a:highlight>
              </a:rPr>
              <a:t>Madison Keys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000018"/>
              </a:buClr>
              <a:buSzPct val="100000"/>
              <a:buAutoNum type="alphaUcPeriod"/>
            </a:pPr>
            <a:r>
              <a:rPr lang="en" sz="2000">
                <a:solidFill>
                  <a:srgbClr val="000018"/>
                </a:solidFill>
                <a:highlight>
                  <a:srgbClr val="FFFFFF"/>
                </a:highlight>
              </a:rPr>
              <a:t>Venus Williams</a:t>
            </a:r>
          </a:p>
          <a:p>
            <a:pPr indent="-355600" lvl="0" marL="457200" rtl="0">
              <a:spcBef>
                <a:spcPts val="0"/>
              </a:spcBef>
              <a:buClr>
                <a:srgbClr val="000018"/>
              </a:buClr>
              <a:buSzPct val="100000"/>
              <a:buAutoNum type="alphaUcPeriod"/>
            </a:pPr>
            <a:r>
              <a:rPr lang="en" sz="2000">
                <a:solidFill>
                  <a:srgbClr val="000018"/>
                </a:solidFill>
                <a:highlight>
                  <a:srgbClr val="CFE2F3"/>
                </a:highlight>
              </a:rPr>
              <a:t>Serena Williams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Weekly News Quiz</a:t>
            </a:r>
          </a:p>
        </p:txBody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000018"/>
                </a:solidFill>
                <a:highlight>
                  <a:srgbClr val="FFFFFF"/>
                </a:highlight>
              </a:rPr>
              <a:t>6.  …. Will cut 4000 jobs due to earnings showed its revenue and profit both fell in the first half of last year.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ct val="100000"/>
              <a:buAutoNum type="alphaUcPeriod"/>
            </a:pPr>
            <a:r>
              <a:rPr lang="en" sz="2000">
                <a:solidFill>
                  <a:srgbClr val="000018"/>
                </a:solidFill>
                <a:highlight>
                  <a:srgbClr val="FFFFFF"/>
                </a:highlight>
              </a:rPr>
              <a:t>Netflix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000018"/>
              </a:buClr>
              <a:buSzPct val="100000"/>
              <a:buAutoNum type="alphaUcPeriod"/>
            </a:pPr>
            <a:r>
              <a:rPr lang="en" sz="2000">
                <a:solidFill>
                  <a:srgbClr val="000018"/>
                </a:solidFill>
                <a:highlight>
                  <a:srgbClr val="CFE2F3"/>
                </a:highlight>
              </a:rPr>
              <a:t>Lego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000018"/>
              </a:buClr>
              <a:buSzPct val="100000"/>
              <a:buAutoNum type="alphaUcPeriod"/>
            </a:pPr>
            <a:r>
              <a:rPr lang="en" sz="2000">
                <a:solidFill>
                  <a:srgbClr val="000018"/>
                </a:solidFill>
                <a:highlight>
                  <a:srgbClr val="FFFFFF"/>
                </a:highlight>
              </a:rPr>
              <a:t>Snapchat</a:t>
            </a:r>
          </a:p>
          <a:p>
            <a:pPr indent="-355600" lvl="0" marL="457200" rtl="0">
              <a:spcBef>
                <a:spcPts val="0"/>
              </a:spcBef>
              <a:buClr>
                <a:srgbClr val="000018"/>
              </a:buClr>
              <a:buSzPct val="100000"/>
              <a:buAutoNum type="alphaUcPeriod"/>
            </a:pPr>
            <a:r>
              <a:rPr lang="en" sz="2000">
                <a:solidFill>
                  <a:srgbClr val="000018"/>
                </a:solidFill>
                <a:highlight>
                  <a:srgbClr val="FFFFFF"/>
                </a:highlight>
              </a:rPr>
              <a:t>Facebook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Weekly News Quiz</a:t>
            </a:r>
          </a:p>
        </p:txBody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000018"/>
                </a:solidFill>
                <a:highlight>
                  <a:srgbClr val="FFFFFF"/>
                </a:highlight>
              </a:rPr>
              <a:t>7. </a:t>
            </a:r>
            <a:r>
              <a:rPr lang="en" sz="2000">
                <a:solidFill>
                  <a:srgbClr val="404040"/>
                </a:solidFill>
                <a:highlight>
                  <a:srgbClr val="FFFFFF"/>
                </a:highlight>
              </a:rPr>
              <a:t>latest research shows the virus can selectively infect and kill hard-to-treat cancerous cells in adult brains.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ct val="100000"/>
              <a:buAutoNum type="alphaUcPeriod"/>
            </a:pPr>
            <a:r>
              <a:rPr lang="en" sz="2000">
                <a:solidFill>
                  <a:srgbClr val="000018"/>
                </a:solidFill>
                <a:highlight>
                  <a:srgbClr val="FFFFFF"/>
                </a:highlight>
              </a:rPr>
              <a:t>Influenza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ct val="100000"/>
              <a:buAutoNum type="alphaUcPeriod"/>
            </a:pPr>
            <a:r>
              <a:rPr lang="en" sz="2000">
                <a:solidFill>
                  <a:srgbClr val="000018"/>
                </a:solidFill>
                <a:highlight>
                  <a:srgbClr val="FFFFFF"/>
                </a:highlight>
              </a:rPr>
              <a:t>Chicken Pox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ct val="100000"/>
              <a:buAutoNum type="alphaUcPeriod"/>
            </a:pPr>
            <a:r>
              <a:rPr lang="en" sz="2000">
                <a:solidFill>
                  <a:srgbClr val="000018"/>
                </a:solidFill>
                <a:highlight>
                  <a:srgbClr val="FFFFFF"/>
                </a:highlight>
              </a:rPr>
              <a:t>Ebola</a:t>
            </a:r>
          </a:p>
          <a:p>
            <a:pPr indent="-355600" lvl="0" marL="457200" rtl="0">
              <a:spcBef>
                <a:spcPts val="0"/>
              </a:spcBef>
              <a:buClr>
                <a:srgbClr val="000018"/>
              </a:buClr>
              <a:buSzPct val="100000"/>
              <a:buAutoNum type="alphaUcPeriod"/>
            </a:pPr>
            <a:r>
              <a:rPr lang="en" sz="2000">
                <a:solidFill>
                  <a:srgbClr val="000018"/>
                </a:solidFill>
                <a:highlight>
                  <a:srgbClr val="CFE2F3"/>
                </a:highlight>
              </a:rPr>
              <a:t>Zika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Weekly News Quiz</a:t>
            </a:r>
          </a:p>
        </p:txBody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000018"/>
                </a:solidFill>
                <a:highlight>
                  <a:srgbClr val="FFFFFF"/>
                </a:highlight>
              </a:rPr>
              <a:t>8. Kate Middleton, the ….., is expecting her 3rd child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ct val="100000"/>
              <a:buAutoNum type="alphaUcPeriod"/>
            </a:pPr>
            <a:r>
              <a:rPr lang="en" sz="2000">
                <a:solidFill>
                  <a:srgbClr val="000018"/>
                </a:solidFill>
                <a:highlight>
                  <a:srgbClr val="CFE2F3"/>
                </a:highlight>
              </a:rPr>
              <a:t>Duchess of Cambridge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ct val="100000"/>
              <a:buAutoNum type="alphaUcPeriod"/>
            </a:pPr>
            <a:r>
              <a:rPr lang="en" sz="2000">
                <a:solidFill>
                  <a:srgbClr val="000018"/>
                </a:solidFill>
                <a:highlight>
                  <a:srgbClr val="FFFFFF"/>
                </a:highlight>
              </a:rPr>
              <a:t>Queen of England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ct val="100000"/>
              <a:buAutoNum type="alphaUcPeriod"/>
            </a:pPr>
            <a:r>
              <a:rPr lang="en" sz="2000">
                <a:solidFill>
                  <a:srgbClr val="000018"/>
                </a:solidFill>
                <a:highlight>
                  <a:srgbClr val="FFFFFF"/>
                </a:highlight>
              </a:rPr>
              <a:t>Princess of England</a:t>
            </a:r>
          </a:p>
          <a:p>
            <a:pPr indent="-355600" lvl="0" marL="457200" rtl="0">
              <a:spcBef>
                <a:spcPts val="0"/>
              </a:spcBef>
              <a:buClr>
                <a:srgbClr val="000018"/>
              </a:buClr>
              <a:buSzPct val="100000"/>
              <a:buAutoNum type="alphaUcPeriod"/>
            </a:pPr>
            <a:r>
              <a:rPr lang="en" sz="2000">
                <a:solidFill>
                  <a:srgbClr val="000018"/>
                </a:solidFill>
                <a:highlight>
                  <a:srgbClr val="FFFFFF"/>
                </a:highlight>
              </a:rPr>
              <a:t>Duchess of Cornwall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Weekly News Quiz</a:t>
            </a:r>
          </a:p>
        </p:txBody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000018"/>
                </a:solidFill>
                <a:highlight>
                  <a:srgbClr val="FFFFFF"/>
                </a:highlight>
              </a:rPr>
              <a:t>9. The death toll of hurricane harvey has reached at least ...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ct val="100000"/>
              <a:buAutoNum type="alphaUcPeriod"/>
            </a:pPr>
            <a:r>
              <a:rPr lang="en" sz="2000">
                <a:solidFill>
                  <a:srgbClr val="000018"/>
                </a:solidFill>
                <a:highlight>
                  <a:srgbClr val="CFE2F3"/>
                </a:highlight>
              </a:rPr>
              <a:t>60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ct val="100000"/>
              <a:buAutoNum type="alphaUcPeriod"/>
            </a:pPr>
            <a:r>
              <a:rPr lang="en" sz="2000">
                <a:solidFill>
                  <a:srgbClr val="000018"/>
                </a:solidFill>
                <a:highlight>
                  <a:srgbClr val="FFFFFF"/>
                </a:highlight>
              </a:rPr>
              <a:t>20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ct val="100000"/>
              <a:buAutoNum type="alphaUcPeriod"/>
            </a:pPr>
            <a:r>
              <a:rPr lang="en" sz="2000">
                <a:solidFill>
                  <a:srgbClr val="000018"/>
                </a:solidFill>
                <a:highlight>
                  <a:srgbClr val="FFFFFF"/>
                </a:highlight>
              </a:rPr>
              <a:t>30</a:t>
            </a:r>
          </a:p>
          <a:p>
            <a:pPr indent="-355600" lvl="0" marL="457200" rtl="0">
              <a:spcBef>
                <a:spcPts val="0"/>
              </a:spcBef>
              <a:buSzPct val="100000"/>
              <a:buAutoNum type="alphaUcPeriod"/>
            </a:pPr>
            <a:r>
              <a:rPr lang="en" sz="2000">
                <a:solidFill>
                  <a:srgbClr val="000018"/>
                </a:solidFill>
                <a:highlight>
                  <a:srgbClr val="FFFFFF"/>
                </a:highlight>
              </a:rPr>
              <a:t>100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Weekly News Quiz</a:t>
            </a:r>
          </a:p>
        </p:txBody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000018"/>
                </a:solidFill>
                <a:highlight>
                  <a:srgbClr val="FFFFFF"/>
                </a:highlight>
              </a:rPr>
              <a:t>10. The supreme court of … declared the August 8th elections invalid, taking a giant step in the direction of fairer elections for the future of the country.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ct val="100000"/>
              <a:buAutoNum type="alphaUcPeriod"/>
            </a:pPr>
            <a:r>
              <a:rPr lang="en" sz="2000">
                <a:solidFill>
                  <a:srgbClr val="000018"/>
                </a:solidFill>
                <a:highlight>
                  <a:srgbClr val="FFFFFF"/>
                </a:highlight>
              </a:rPr>
              <a:t>Cambodia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ct val="100000"/>
              <a:buAutoNum type="alphaUcPeriod"/>
            </a:pPr>
            <a:r>
              <a:rPr lang="en" sz="2000">
                <a:solidFill>
                  <a:srgbClr val="000018"/>
                </a:solidFill>
                <a:highlight>
                  <a:srgbClr val="FFFFFF"/>
                </a:highlight>
              </a:rPr>
              <a:t>Egypt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ct val="100000"/>
              <a:buAutoNum type="alphaUcPeriod"/>
            </a:pPr>
            <a:r>
              <a:rPr lang="en" sz="2000">
                <a:solidFill>
                  <a:srgbClr val="000018"/>
                </a:solidFill>
                <a:highlight>
                  <a:srgbClr val="CFE2F3"/>
                </a:highlight>
              </a:rPr>
              <a:t>Kenya</a:t>
            </a:r>
          </a:p>
          <a:p>
            <a:pPr indent="-355600" lvl="0" marL="457200" rtl="0">
              <a:spcBef>
                <a:spcPts val="0"/>
              </a:spcBef>
              <a:buSzPct val="100000"/>
              <a:buAutoNum type="alphaUcPeriod"/>
            </a:pPr>
            <a:r>
              <a:rPr lang="en" sz="2000">
                <a:solidFill>
                  <a:srgbClr val="000018"/>
                </a:solidFill>
                <a:highlight>
                  <a:srgbClr val="FFFFFF"/>
                </a:highlight>
              </a:rPr>
              <a:t>Pakistan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Interest Forms</a:t>
            </a:r>
          </a:p>
        </p:txBody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17" name="Shape 21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1456" y="2689875"/>
            <a:ext cx="3726474" cy="1698051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descr="IMG_3740.JPG" id="218" name="Shape 2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9500" y="1492275"/>
            <a:ext cx="3327300" cy="33273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Shape 219"/>
          <p:cNvSpPr txBox="1"/>
          <p:nvPr/>
        </p:nvSpPr>
        <p:spPr>
          <a:xfrm>
            <a:off x="113225" y="1017725"/>
            <a:ext cx="5864100" cy="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Scan to fill out interest form on the JWAC website!</a:t>
            </a:r>
          </a:p>
        </p:txBody>
      </p:sp>
      <p:sp>
        <p:nvSpPr>
          <p:cNvPr id="220" name="Shape 220"/>
          <p:cNvSpPr txBox="1"/>
          <p:nvPr/>
        </p:nvSpPr>
        <p:spPr>
          <a:xfrm>
            <a:off x="4899725" y="1763250"/>
            <a:ext cx="3748200" cy="4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 u="sng">
                <a:solidFill>
                  <a:srgbClr val="D14836"/>
                </a:solidFill>
                <a:latin typeface="Proxima Nova"/>
                <a:ea typeface="Proxima Nova"/>
                <a:cs typeface="Proxima Nova"/>
                <a:sym typeface="Proxima Nova"/>
                <a:hlinkClick r:id="rId6"/>
              </a:rPr>
              <a:t>http://allenhsjwac.weebly.com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type="title"/>
          </p:nvPr>
        </p:nvSpPr>
        <p:spPr>
          <a:xfrm>
            <a:off x="267463" y="724200"/>
            <a:ext cx="4045200" cy="7914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WorldQuest</a:t>
            </a:r>
          </a:p>
        </p:txBody>
      </p:sp>
      <p:sp>
        <p:nvSpPr>
          <p:cNvPr id="226" name="Shape 22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World Quest Topics for 2017-2018 will be released in November!!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27" name="Shape 22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8175" y="1823474"/>
            <a:ext cx="3543774" cy="2404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World Quest Practice Quiz</a:t>
            </a:r>
          </a:p>
        </p:txBody>
      </p:sp>
      <p:sp>
        <p:nvSpPr>
          <p:cNvPr id="233" name="Shape 233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https://create.kahoot.it/#quiz/8df1719e-5bb3-4cab-ad25-dd522abd4feb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4" name="Shape 23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We know that nobody has studied for worldquest yet, but this kahoot will help familiarize you with the type of content that will be on AWQ and how it will work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Feel free to work with friends or use google :)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Stay Informed!</a:t>
            </a:r>
          </a:p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434343"/>
                </a:solidFill>
              </a:rPr>
              <a:t>Snapchat: ahsjwac 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434343"/>
                </a:solidFill>
              </a:rPr>
              <a:t>Twitter: @allenhsjwac 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434343"/>
                </a:solidFill>
              </a:rPr>
              <a:t>Website: </a:t>
            </a:r>
            <a:r>
              <a:rPr lang="en" sz="2000" u="sng">
                <a:solidFill>
                  <a:srgbClr val="434343"/>
                </a:solidFill>
                <a:hlinkClick r:id="rId3"/>
              </a:rPr>
              <a:t>www.allenhsjwac.weebly.com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434343"/>
                </a:solidFill>
              </a:rPr>
              <a:t>Remind101: Text @allenjwac to 81010</a:t>
            </a:r>
            <a:r>
              <a:rPr lang="en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Meetings</a:t>
            </a:r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sz="2000">
                <a:solidFill>
                  <a:srgbClr val="000000"/>
                </a:solidFill>
              </a:rPr>
              <a:t>Time: Wednesdays 3:45-4:30pm</a:t>
            </a:r>
          </a:p>
          <a:p>
            <a:pPr lv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sz="2000">
                <a:solidFill>
                  <a:srgbClr val="000000"/>
                </a:solidFill>
              </a:rPr>
              <a:t>Room: F242 or A106</a:t>
            </a:r>
          </a:p>
          <a:p>
            <a:pPr lv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sz="2000">
                <a:solidFill>
                  <a:srgbClr val="000000"/>
                </a:solidFill>
              </a:rPr>
              <a:t>Sponsor: Mrs. Perry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/>
              <a:t>Weekly News Quiz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Weekly News Quiz</a:t>
            </a:r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1000" y="1144375"/>
            <a:ext cx="8520600" cy="3881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000018"/>
              </a:buClr>
              <a:buSzPct val="100000"/>
              <a:buAutoNum type="arabicPeriod"/>
            </a:pPr>
            <a:r>
              <a:rPr lang="en" sz="2000">
                <a:solidFill>
                  <a:srgbClr val="000018"/>
                </a:solidFill>
                <a:highlight>
                  <a:srgbClr val="FFFFFF"/>
                </a:highlight>
              </a:rPr>
              <a:t>President Trump on Tuesday ordered an end to the Obama-era executive action known as ….</a:t>
            </a:r>
          </a:p>
          <a:p>
            <a:pPr indent="-355600" lvl="0" marL="914400" rtl="0">
              <a:spcBef>
                <a:spcPts val="0"/>
              </a:spcBef>
              <a:spcAft>
                <a:spcPts val="0"/>
              </a:spcAft>
              <a:buSzPct val="100000"/>
              <a:buAutoNum type="alphaUcPeriod"/>
            </a:pPr>
            <a:r>
              <a:rPr lang="en" sz="2000">
                <a:solidFill>
                  <a:srgbClr val="000018"/>
                </a:solidFill>
                <a:highlight>
                  <a:srgbClr val="FFFFFF"/>
                </a:highlight>
              </a:rPr>
              <a:t>Deferred Action for Childhood Arrivals</a:t>
            </a:r>
          </a:p>
          <a:p>
            <a:pPr indent="-355600" lvl="0" marL="914400" rtl="0">
              <a:spcBef>
                <a:spcPts val="0"/>
              </a:spcBef>
              <a:spcAft>
                <a:spcPts val="0"/>
              </a:spcAft>
              <a:buSzPct val="100000"/>
              <a:buAutoNum type="alphaUcPeriod"/>
            </a:pPr>
            <a:r>
              <a:rPr lang="en" sz="2000">
                <a:solidFill>
                  <a:srgbClr val="000018"/>
                </a:solidFill>
                <a:highlight>
                  <a:srgbClr val="FFFFFF"/>
                </a:highlight>
              </a:rPr>
              <a:t>The Patriot Act</a:t>
            </a:r>
          </a:p>
          <a:p>
            <a:pPr indent="-355600" lvl="0" marL="914400" rtl="0">
              <a:spcBef>
                <a:spcPts val="0"/>
              </a:spcBef>
              <a:spcAft>
                <a:spcPts val="0"/>
              </a:spcAft>
              <a:buSzPct val="100000"/>
              <a:buAutoNum type="alphaUcPeriod"/>
            </a:pPr>
            <a:r>
              <a:rPr lang="en" sz="2000">
                <a:solidFill>
                  <a:srgbClr val="000018"/>
                </a:solidFill>
                <a:highlight>
                  <a:srgbClr val="FFFFFF"/>
                </a:highlight>
              </a:rPr>
              <a:t>National Export Initiative</a:t>
            </a:r>
          </a:p>
          <a:p>
            <a:pPr indent="-355600" lvl="0" marL="914400" rtl="0">
              <a:spcBef>
                <a:spcPts val="0"/>
              </a:spcBef>
              <a:buSzPct val="100000"/>
              <a:buAutoNum type="alphaUcPeriod"/>
            </a:pPr>
            <a:r>
              <a:rPr lang="en" sz="2000">
                <a:solidFill>
                  <a:srgbClr val="000018"/>
                </a:solidFill>
                <a:highlight>
                  <a:srgbClr val="FFFFFF"/>
                </a:highlight>
              </a:rPr>
              <a:t>Ensuring Lawful Interrogations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Weekly News Quiz</a:t>
            </a:r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>
                <a:solidFill>
                  <a:srgbClr val="000000"/>
                </a:solidFill>
              </a:rPr>
              <a:t>2</a:t>
            </a:r>
            <a:r>
              <a:rPr lang="en" sz="2000">
                <a:solidFill>
                  <a:srgbClr val="000000"/>
                </a:solidFill>
              </a:rPr>
              <a:t>.  </a:t>
            </a:r>
            <a:r>
              <a:rPr lang="en" sz="2000">
                <a:solidFill>
                  <a:srgbClr val="262626"/>
                </a:solidFill>
                <a:highlight>
                  <a:srgbClr val="FEFEFE"/>
                </a:highlight>
              </a:rPr>
              <a:t>Category 5 Hurricane …. has become one of the strongest storms recorded in the Atlantic, and is threatening to slam into Caribbean islands and Florida with catastrophic force later this week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lphaUcPeriod"/>
            </a:pPr>
            <a:r>
              <a:rPr lang="en" sz="2000">
                <a:solidFill>
                  <a:srgbClr val="000000"/>
                </a:solidFill>
              </a:rPr>
              <a:t>Harvey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lphaUcPeriod"/>
            </a:pPr>
            <a:r>
              <a:rPr lang="en" sz="2000">
                <a:solidFill>
                  <a:srgbClr val="000000"/>
                </a:solidFill>
              </a:rPr>
              <a:t>Irma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AutoNum type="alphaUcPeriod"/>
            </a:pPr>
            <a:r>
              <a:rPr lang="en" sz="2000">
                <a:solidFill>
                  <a:srgbClr val="000000"/>
                </a:solidFill>
              </a:rPr>
              <a:t>Katrina</a:t>
            </a:r>
          </a:p>
          <a:p>
            <a:pPr indent="-355600" lvl="0" marL="457200">
              <a:spcBef>
                <a:spcPts val="0"/>
              </a:spcBef>
              <a:buClr>
                <a:srgbClr val="000000"/>
              </a:buClr>
              <a:buSzPct val="100000"/>
              <a:buAutoNum type="alphaUcPeriod"/>
            </a:pPr>
            <a:r>
              <a:rPr lang="en" sz="2000">
                <a:solidFill>
                  <a:srgbClr val="000000"/>
                </a:solidFill>
              </a:rPr>
              <a:t>Hato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Weekly News Quiz</a:t>
            </a:r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000018"/>
                </a:solidFill>
                <a:highlight>
                  <a:srgbClr val="FFFFFF"/>
                </a:highlight>
              </a:rPr>
              <a:t>3. </a:t>
            </a:r>
            <a:r>
              <a:rPr lang="en" sz="2000">
                <a:solidFill>
                  <a:srgbClr val="000000"/>
                </a:solidFill>
                <a:highlight>
                  <a:srgbClr val="FFFFFF"/>
                </a:highlight>
              </a:rPr>
              <a:t>North Korea has threatened to send more …. to the United States, days after testing the biggest nuclear weapon it has ever detonated.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ct val="100000"/>
              <a:buAutoNum type="alphaUcPeriod"/>
            </a:pPr>
            <a:r>
              <a:rPr lang="en" sz="2000">
                <a:solidFill>
                  <a:srgbClr val="000018"/>
                </a:solidFill>
                <a:highlight>
                  <a:srgbClr val="FFFFFF"/>
                </a:highlight>
              </a:rPr>
              <a:t>Gift Packages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ct val="100000"/>
              <a:buAutoNum type="alphaUcPeriod"/>
            </a:pPr>
            <a:r>
              <a:rPr lang="en" sz="2000">
                <a:solidFill>
                  <a:srgbClr val="000018"/>
                </a:solidFill>
                <a:highlight>
                  <a:srgbClr val="FFFFFF"/>
                </a:highlight>
              </a:rPr>
              <a:t>Chocolate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ct val="100000"/>
              <a:buAutoNum type="alphaUcPeriod"/>
            </a:pPr>
            <a:r>
              <a:rPr lang="en" sz="2000">
                <a:solidFill>
                  <a:srgbClr val="000018"/>
                </a:solidFill>
                <a:highlight>
                  <a:srgbClr val="FFFFFF"/>
                </a:highlight>
              </a:rPr>
              <a:t>Nuclear Bombs</a:t>
            </a:r>
          </a:p>
          <a:p>
            <a:pPr indent="-355600" lvl="0" marL="457200" rtl="0">
              <a:spcBef>
                <a:spcPts val="0"/>
              </a:spcBef>
              <a:buSzPct val="100000"/>
              <a:buAutoNum type="alphaUcPeriod"/>
            </a:pPr>
            <a:r>
              <a:rPr lang="en" sz="2000">
                <a:solidFill>
                  <a:srgbClr val="000018"/>
                </a:solidFill>
                <a:highlight>
                  <a:srgbClr val="FFFFFF"/>
                </a:highlight>
              </a:rPr>
              <a:t>Donald Trump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Weekly News Quiz</a:t>
            </a: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000">
                <a:solidFill>
                  <a:srgbClr val="000018"/>
                </a:solidFill>
                <a:highlight>
                  <a:srgbClr val="FFFFFF"/>
                </a:highlight>
              </a:rPr>
              <a:t>4. “</a:t>
            </a:r>
            <a:r>
              <a:rPr lang="en" sz="2000">
                <a:solidFill>
                  <a:srgbClr val="444444"/>
                </a:solidFill>
                <a:highlight>
                  <a:srgbClr val="FFFFFF"/>
                </a:highlight>
              </a:rPr>
              <a:t>The …. government should end its efforts to weaken United Nations mechanisms that promote human rights”, said the Human Rights Watch yesterday. 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ct val="100000"/>
              <a:buAutoNum type="alphaUcPeriod"/>
            </a:pPr>
            <a:r>
              <a:rPr lang="en" sz="2000">
                <a:solidFill>
                  <a:srgbClr val="000018"/>
                </a:solidFill>
                <a:highlight>
                  <a:srgbClr val="FFFFFF"/>
                </a:highlight>
              </a:rPr>
              <a:t>Kenyan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ct val="100000"/>
              <a:buAutoNum type="alphaUcPeriod"/>
            </a:pPr>
            <a:r>
              <a:rPr lang="en" sz="2000">
                <a:solidFill>
                  <a:srgbClr val="000018"/>
                </a:solidFill>
                <a:highlight>
                  <a:srgbClr val="FFFFFF"/>
                </a:highlight>
              </a:rPr>
              <a:t>Chinese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ct val="100000"/>
              <a:buAutoNum type="alphaUcPeriod"/>
            </a:pPr>
            <a:r>
              <a:rPr lang="en" sz="2000">
                <a:solidFill>
                  <a:srgbClr val="000018"/>
                </a:solidFill>
                <a:highlight>
                  <a:srgbClr val="FFFFFF"/>
                </a:highlight>
              </a:rPr>
              <a:t>Syrian</a:t>
            </a:r>
          </a:p>
          <a:p>
            <a:pPr indent="-355600" lvl="0" marL="457200" rtl="0">
              <a:spcBef>
                <a:spcPts val="0"/>
              </a:spcBef>
              <a:buSzPct val="100000"/>
              <a:buAutoNum type="alphaUcPeriod"/>
            </a:pPr>
            <a:r>
              <a:rPr lang="en" sz="2000">
                <a:solidFill>
                  <a:srgbClr val="000018"/>
                </a:solidFill>
                <a:highlight>
                  <a:srgbClr val="FFFFFF"/>
                </a:highlight>
              </a:rPr>
              <a:t>North Korean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