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</p:sldIdLst>
  <p:sldSz cy="5143500" cx="9144000"/>
  <p:notesSz cx="6858000" cy="9144000"/>
  <p:embeddedFontLst>
    <p:embeddedFont>
      <p:font typeface="Proxima Nova"/>
      <p:regular r:id="rId36"/>
      <p:bold r:id="rId37"/>
      <p:italic r:id="rId38"/>
      <p:boldItalic r:id="rId3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11" Type="http://schemas.openxmlformats.org/officeDocument/2006/relationships/slide" Target="slides/slide7.xml"/><Relationship Id="rId33" Type="http://schemas.openxmlformats.org/officeDocument/2006/relationships/slide" Target="slides/slide29.xml"/><Relationship Id="rId10" Type="http://schemas.openxmlformats.org/officeDocument/2006/relationships/slide" Target="slides/slide6.xml"/><Relationship Id="rId32" Type="http://schemas.openxmlformats.org/officeDocument/2006/relationships/slide" Target="slides/slide28.xml"/><Relationship Id="rId13" Type="http://schemas.openxmlformats.org/officeDocument/2006/relationships/slide" Target="slides/slide9.xml"/><Relationship Id="rId35" Type="http://schemas.openxmlformats.org/officeDocument/2006/relationships/slide" Target="slides/slide31.xml"/><Relationship Id="rId12" Type="http://schemas.openxmlformats.org/officeDocument/2006/relationships/slide" Target="slides/slide8.xml"/><Relationship Id="rId34" Type="http://schemas.openxmlformats.org/officeDocument/2006/relationships/slide" Target="slides/slide30.xml"/><Relationship Id="rId15" Type="http://schemas.openxmlformats.org/officeDocument/2006/relationships/slide" Target="slides/slide11.xml"/><Relationship Id="rId37" Type="http://schemas.openxmlformats.org/officeDocument/2006/relationships/font" Target="fonts/ProximaNova-bold.fntdata"/><Relationship Id="rId14" Type="http://schemas.openxmlformats.org/officeDocument/2006/relationships/slide" Target="slides/slide10.xml"/><Relationship Id="rId36" Type="http://schemas.openxmlformats.org/officeDocument/2006/relationships/font" Target="fonts/ProximaNova-regular.fntdata"/><Relationship Id="rId17" Type="http://schemas.openxmlformats.org/officeDocument/2006/relationships/slide" Target="slides/slide13.xml"/><Relationship Id="rId39" Type="http://schemas.openxmlformats.org/officeDocument/2006/relationships/font" Target="fonts/ProximaNova-boldItalic.fntdata"/><Relationship Id="rId16" Type="http://schemas.openxmlformats.org/officeDocument/2006/relationships/slide" Target="slides/slide12.xml"/><Relationship Id="rId38" Type="http://schemas.openxmlformats.org/officeDocument/2006/relationships/font" Target="fonts/ProximaNova-italic.fntdata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Shape 1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Shape 1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Shape 1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Shape 1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Shape 1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Shape 1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Shape 2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Shape 21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Shape 21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Shape 22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Shape 22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5" name="Shape 23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" name="Shape 11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" name="Shape 50"/>
          <p:cNvSpPr txBox="1"/>
          <p:nvPr>
            <p:ph type="title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b="1" sz="14000"/>
            </a:lvl1pPr>
            <a:lvl2pPr lvl="1" algn="ctr">
              <a:spcBef>
                <a:spcPts val="0"/>
              </a:spcBef>
              <a:buSzPct val="100000"/>
              <a:defRPr b="1" sz="14000"/>
            </a:lvl2pPr>
            <a:lvl3pPr lvl="2" algn="ctr">
              <a:spcBef>
                <a:spcPts val="0"/>
              </a:spcBef>
              <a:buSzPct val="100000"/>
              <a:defRPr b="1" sz="14000"/>
            </a:lvl3pPr>
            <a:lvl4pPr lvl="3" algn="ctr">
              <a:spcBef>
                <a:spcPts val="0"/>
              </a:spcBef>
              <a:buSzPct val="100000"/>
              <a:defRPr b="1" sz="14000"/>
            </a:lvl4pPr>
            <a:lvl5pPr lvl="4" algn="ctr">
              <a:spcBef>
                <a:spcPts val="0"/>
              </a:spcBef>
              <a:buSzPct val="100000"/>
              <a:defRPr b="1" sz="14000"/>
            </a:lvl5pPr>
            <a:lvl6pPr lvl="5" algn="ctr">
              <a:spcBef>
                <a:spcPts val="0"/>
              </a:spcBef>
              <a:buSzPct val="100000"/>
              <a:defRPr b="1" sz="14000"/>
            </a:lvl6pPr>
            <a:lvl7pPr lvl="6" algn="ctr">
              <a:spcBef>
                <a:spcPts val="0"/>
              </a:spcBef>
              <a:buSzPct val="100000"/>
              <a:defRPr b="1" sz="14000"/>
            </a:lvl7pPr>
            <a:lvl8pPr lvl="7" algn="ctr">
              <a:spcBef>
                <a:spcPts val="0"/>
              </a:spcBef>
              <a:buSzPct val="100000"/>
              <a:defRPr b="1" sz="14000"/>
            </a:lvl8pPr>
            <a:lvl9pPr lvl="8" algn="ctr">
              <a:spcBef>
                <a:spcPts val="0"/>
              </a:spcBef>
              <a:buSzPct val="100000"/>
              <a:defRPr b="1" sz="14000"/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hape 15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6" name="Shape 16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6" name="Shape 2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bg>
      <p:bgPr>
        <a:solidFill>
          <a:schemeClr val="lt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1" name="Shape 41"/>
          <p:cNvSpPr txBox="1"/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2" name="Shape 42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pearmin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Proxima Nova"/>
              <a:buChar char="●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://www.worldaffairscouncils.org/2011/main/home.cfm?database=programs&amp;Category=AcademicWorldQuest&amp;Section=Academic%20WorldQuest%202016-2017" TargetMode="External"/><Relationship Id="rId4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://www.worldaffairscouncils.org/2011/main/home.cfm?database=programs&amp;Category=AcademicWorldQuest&amp;Section=Academic%20WorldQuest%202016-2017" TargetMode="External"/><Relationship Id="rId4" Type="http://schemas.openxmlformats.org/officeDocument/2006/relationships/image" Target="../media/image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Welcome to JWAC!</a:t>
            </a:r>
          </a:p>
        </p:txBody>
      </p:sp>
      <p:sp>
        <p:nvSpPr>
          <p:cNvPr id="60" name="Shape 60"/>
          <p:cNvSpPr txBox="1"/>
          <p:nvPr>
            <p:ph idx="1" type="subTitle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October 25, 2017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x="267463" y="724200"/>
            <a:ext cx="4045200" cy="7914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WorldQuest</a:t>
            </a:r>
          </a:p>
        </p:txBody>
      </p:sp>
      <p:sp>
        <p:nvSpPr>
          <p:cNvPr id="112" name="Shape 112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</a:pPr>
            <a:r>
              <a:rPr lang="en"/>
              <a:t>Local competition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</a:pPr>
            <a:r>
              <a:rPr lang="en"/>
              <a:t>February 15, 2018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</a:pPr>
            <a:r>
              <a:rPr lang="en"/>
              <a:t>10 topics</a:t>
            </a:r>
          </a:p>
          <a:p>
            <a:pPr indent="-342900" lvl="0" marL="457200" rtl="0">
              <a:spcBef>
                <a:spcPts val="0"/>
              </a:spcBef>
            </a:pPr>
            <a:r>
              <a:rPr lang="en"/>
              <a:t>Countries, politics, global issues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(12 members)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13" name="Shape 113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8175" y="1823474"/>
            <a:ext cx="3543774" cy="240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type="title"/>
          </p:nvPr>
        </p:nvSpPr>
        <p:spPr>
          <a:xfrm>
            <a:off x="267463" y="1030950"/>
            <a:ext cx="4045200" cy="7914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WorldQuest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2017-18</a:t>
            </a:r>
          </a:p>
        </p:txBody>
      </p:sp>
      <p:sp>
        <p:nvSpPr>
          <p:cNvPr id="119" name="Shape 119"/>
          <p:cNvSpPr txBox="1"/>
          <p:nvPr>
            <p:ph idx="2" type="body"/>
          </p:nvPr>
        </p:nvSpPr>
        <p:spPr>
          <a:xfrm>
            <a:off x="4968050" y="64200"/>
            <a:ext cx="4045200" cy="48099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indent="-3429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"/>
              <a:t>NAFTA</a:t>
            </a:r>
            <a:r>
              <a:rPr lang="en"/>
              <a:t> </a:t>
            </a:r>
          </a:p>
          <a:p>
            <a:pPr indent="-3429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"/>
              <a:t>ASEAN at 50</a:t>
            </a:r>
          </a:p>
          <a:p>
            <a:pPr indent="-3429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"/>
              <a:t>India’s Bid for Global Leadership</a:t>
            </a:r>
          </a:p>
          <a:p>
            <a:pPr indent="-3429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"/>
              <a:t>Combatting Climate Change</a:t>
            </a:r>
          </a:p>
          <a:p>
            <a:pPr indent="-3429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"/>
              <a:t>Cybersecurity</a:t>
            </a:r>
          </a:p>
          <a:p>
            <a:pPr indent="-3429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"/>
              <a:t>Saudi Arabia</a:t>
            </a:r>
          </a:p>
          <a:p>
            <a:pPr indent="-3429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AutoNum type="arabicPeriod"/>
            </a:pPr>
            <a:r>
              <a:rPr lang="en">
                <a:solidFill>
                  <a:srgbClr val="666666"/>
                </a:solidFill>
              </a:rPr>
              <a:t>Great Decisions</a:t>
            </a:r>
          </a:p>
          <a:p>
            <a:pPr indent="-3429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"/>
              <a:t>The Peacebuilding Toolkit</a:t>
            </a:r>
          </a:p>
          <a:p>
            <a:pPr indent="-3429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"/>
              <a:t>America’s Diplomats</a:t>
            </a:r>
          </a:p>
          <a:p>
            <a:pPr indent="-3429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AutoNum type="arabicPeriod"/>
            </a:pPr>
            <a:r>
              <a:rPr lang="en">
                <a:solidFill>
                  <a:srgbClr val="666666"/>
                </a:solidFill>
              </a:rPr>
              <a:t>Current Events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/>
          </a:p>
        </p:txBody>
      </p:sp>
      <p:pic>
        <p:nvPicPr>
          <p:cNvPr id="120" name="Shape 120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8188" y="2080299"/>
            <a:ext cx="3543774" cy="240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WorldQuest Topic Quiz (#3)</a:t>
            </a:r>
          </a:p>
        </p:txBody>
      </p:sp>
      <p:sp>
        <p:nvSpPr>
          <p:cNvPr id="126" name="Shape 126"/>
          <p:cNvSpPr txBox="1"/>
          <p:nvPr/>
        </p:nvSpPr>
        <p:spPr>
          <a:xfrm>
            <a:off x="570725" y="3067550"/>
            <a:ext cx="6848400" cy="97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20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Split into groups of 4</a:t>
            </a:r>
          </a:p>
          <a:p>
            <a:pPr lvl="0">
              <a:spcBef>
                <a:spcPts val="0"/>
              </a:spcBef>
              <a:buNone/>
            </a:pPr>
            <a:r>
              <a:rPr lang="en" sz="220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Open WorldQuest Study Guide link via Remind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WorldQuest Simulation #3</a:t>
            </a:r>
          </a:p>
        </p:txBody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311700" y="1152475"/>
            <a:ext cx="8520600" cy="3591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You have 20 minutes!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Scan these topics: (WorldQuest Study guide link will be sent via Remind)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NAFTA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India’s Bid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Cybersecurity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Peacebuilding Toolkit</a:t>
            </a:r>
          </a:p>
          <a:p>
            <a:pPr indent="457200" lvl="0" marL="1371600">
              <a:spcBef>
                <a:spcPts val="0"/>
              </a:spcBef>
              <a:buNone/>
            </a:pPr>
            <a:r>
              <a:rPr lang="en"/>
              <a:t>8 Question Quiz (2 questions per topic) - Work together!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WorldQuest Simulation Quiz 3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rgbClr val="000000"/>
                </a:solidFill>
              </a:rPr>
              <a:t>WorldQuest Simulation Quiz 3 - NAFTA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"/>
              <a:t>As a result of economic integration between U.S. and Mexico, the total stock in their direct investment has risen more than 6-fold and now totals_______.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AutoNum type="alphaUcPeriod"/>
            </a:pPr>
            <a:r>
              <a:rPr lang="en"/>
              <a:t>$1.3 million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AutoNum type="alphaUcPeriod"/>
            </a:pPr>
            <a:r>
              <a:rPr lang="en"/>
              <a:t>$109 billion 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AutoNum type="alphaUcPeriod"/>
            </a:pPr>
            <a:r>
              <a:rPr lang="en"/>
              <a:t>$170 trillion</a:t>
            </a:r>
          </a:p>
          <a:p>
            <a:pPr indent="-342900" lvl="0" marL="457200" rtl="0">
              <a:spcBef>
                <a:spcPts val="0"/>
              </a:spcBef>
              <a:buAutoNum type="alphaUcPeriod"/>
            </a:pPr>
            <a:r>
              <a:rPr lang="en"/>
              <a:t>$1.3 billion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rgbClr val="000000"/>
                </a:solidFill>
              </a:rPr>
              <a:t>WorldQuest Simulation Quiz 3 - NAFTA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2. </a:t>
            </a:r>
            <a:r>
              <a:rPr lang="en"/>
              <a:t> Economists largely agree that NAFTA has_______ and _________.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AutoNum type="alphaUcPeriod"/>
            </a:pPr>
            <a:r>
              <a:rPr lang="en"/>
              <a:t>Resulted in related domestic developments, increase in technological change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AutoNum type="alphaUcPeriod"/>
            </a:pPr>
            <a:r>
              <a:rPr lang="en"/>
              <a:t>Decrease in trade with countries outside of NAFTA, increase in cross border investments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AutoNum type="alphaUcPeriod"/>
            </a:pPr>
            <a:r>
              <a:rPr lang="en"/>
              <a:t>Decrease in cross border investments, increase in technological change </a:t>
            </a:r>
          </a:p>
          <a:p>
            <a:pPr indent="-342900" lvl="0" marL="457200" rtl="0">
              <a:spcBef>
                <a:spcPts val="0"/>
              </a:spcBef>
              <a:buAutoNum type="alphaUcPeriod"/>
            </a:pPr>
            <a:r>
              <a:rPr lang="en"/>
              <a:t>increased regional trade, resulted in costs in highly concentrated industries.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rgbClr val="000000"/>
                </a:solidFill>
              </a:rPr>
              <a:t>WorldQuest Simulation Quiz 3 - India’s Bid</a:t>
            </a:r>
            <a:br>
              <a:rPr lang="en" sz="2400">
                <a:solidFill>
                  <a:srgbClr val="000000"/>
                </a:solidFill>
              </a:rPr>
            </a:br>
          </a:p>
        </p:txBody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61111"/>
              <a:buFont typeface="Arial"/>
              <a:buNone/>
            </a:pPr>
            <a:r>
              <a:rPr lang="en"/>
              <a:t>3. Two of the five aspects that help assess ‘Look East/Act East’ are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AutoNum type="alphaUcPeriod"/>
            </a:pPr>
            <a:r>
              <a:rPr lang="en"/>
              <a:t>Governing the Indian Ocean and crafting a new relationship with China	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AutoNum type="alphaUcPeriod"/>
            </a:pPr>
            <a:r>
              <a:rPr lang="en"/>
              <a:t>Governing the Indian Ocean and increasing outsourcing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AutoNum type="alphaUcPeriod"/>
            </a:pPr>
            <a:r>
              <a:rPr lang="en"/>
              <a:t>Connecting into Southwest Asia and developing security partnerships</a:t>
            </a:r>
          </a:p>
          <a:p>
            <a:pPr indent="-342900" lvl="0" marL="457200" rtl="0">
              <a:spcBef>
                <a:spcPts val="0"/>
              </a:spcBef>
              <a:buAutoNum type="alphaUcPeriod"/>
            </a:pPr>
            <a:r>
              <a:rPr lang="en"/>
              <a:t>Deepening institutional integration and connecting into Southwest Asia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rgbClr val="000000"/>
                </a:solidFill>
              </a:rPr>
              <a:t>WorldQuest Simulation Quiz 3- India’s Bid</a:t>
            </a:r>
            <a:br>
              <a:rPr lang="en" sz="2400">
                <a:solidFill>
                  <a:srgbClr val="000000"/>
                </a:solidFill>
              </a:rPr>
            </a:br>
          </a:p>
        </p:txBody>
      </p:sp>
      <p:sp>
        <p:nvSpPr>
          <p:cNvPr id="161" name="Shape 16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4. In order to become a great power, India needs to do what with their military?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AutoNum type="alphaUcPeriod"/>
            </a:pPr>
            <a:r>
              <a:rPr lang="en"/>
              <a:t>Shrink the population as the IDPE can be controlled in one region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AutoNum type="alphaUcPeriod"/>
            </a:pPr>
            <a:r>
              <a:rPr lang="en"/>
              <a:t>Grow the population so that more people can work for the IDPE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AutoNum type="alphaUcPeriod"/>
            </a:pPr>
            <a:r>
              <a:rPr lang="en"/>
              <a:t>Shrink the population so that India can save money to spend on military technology</a:t>
            </a:r>
          </a:p>
          <a:p>
            <a:pPr indent="-342900" lvl="0" marL="457200" rtl="0">
              <a:spcBef>
                <a:spcPts val="0"/>
              </a:spcBef>
              <a:buAutoNum type="alphaUcPeriod"/>
            </a:pPr>
            <a:r>
              <a:rPr lang="en"/>
              <a:t>Grow the population to sustain the armed forces that help defend the country from challengers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rgbClr val="000000"/>
                </a:solidFill>
              </a:rPr>
              <a:t>WorldQuest Simulation Quiz 3- </a:t>
            </a:r>
            <a:r>
              <a:rPr lang="en" sz="2400">
                <a:solidFill>
                  <a:srgbClr val="000000"/>
                </a:solidFill>
              </a:rPr>
              <a:t>Cybersecurity</a:t>
            </a:r>
          </a:p>
        </p:txBody>
      </p:sp>
      <p:sp>
        <p:nvSpPr>
          <p:cNvPr id="167" name="Shape 16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5. The three primary missions of the Defense Department are_______, ______, and _________</a:t>
            </a:r>
            <a:r>
              <a:rPr lang="en"/>
              <a:t>.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AutoNum type="alphaUcPeriod"/>
            </a:pPr>
            <a:r>
              <a:rPr lang="en"/>
              <a:t>Defend the OUEJ system, </a:t>
            </a:r>
            <a:r>
              <a:rPr lang="en"/>
              <a:t>defend US against cyberattacks,  provide integrated cyber capabilities to support military operations and contingency plans. 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AutoNum type="alphaUcPeriod"/>
            </a:pPr>
            <a:r>
              <a:rPr lang="en"/>
              <a:t>Defend its network, security, and information, </a:t>
            </a:r>
            <a:r>
              <a:rPr lang="en"/>
              <a:t>defend US against cyberattacks,  provide integrated cyber capabilities to support military operations and contingency plans. 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AutoNum type="alphaUcPeriod"/>
            </a:pPr>
            <a:r>
              <a:rPr lang="en"/>
              <a:t>Defend its network, security, and information, test the EGKS biannualy, defend US against cyberattacks,  provide integrated cyber capabilities to support military operations and contingency plans. </a:t>
            </a:r>
          </a:p>
          <a:p>
            <a:pPr indent="-342900" lvl="0" marL="457200" rtl="0">
              <a:spcBef>
                <a:spcPts val="0"/>
              </a:spcBef>
              <a:buAutoNum type="alphaUcPeriod"/>
            </a:pPr>
            <a:r>
              <a:rPr lang="en"/>
              <a:t>None of the above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Meeting dates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Nov 01</a:t>
            </a:r>
            <a:br>
              <a:rPr lang="en"/>
            </a:br>
            <a:r>
              <a:rPr lang="en"/>
              <a:t>Nov 08</a:t>
            </a:r>
            <a:br>
              <a:rPr lang="en"/>
            </a:br>
            <a:r>
              <a:rPr lang="en"/>
              <a:t>Nov 15</a:t>
            </a:r>
            <a:br>
              <a:rPr lang="en"/>
            </a:br>
            <a:r>
              <a:rPr lang="en"/>
              <a:t>************NOT Nov 22 due to Thanksgiving</a:t>
            </a:r>
            <a:br>
              <a:rPr lang="en"/>
            </a:br>
            <a:r>
              <a:rPr lang="en"/>
              <a:t>Nov 29</a:t>
            </a:r>
            <a:br>
              <a:rPr lang="en"/>
            </a:br>
            <a:r>
              <a:rPr lang="en"/>
              <a:t>Dec 06</a:t>
            </a:r>
            <a:br>
              <a:rPr lang="en"/>
            </a:br>
            <a:r>
              <a:rPr lang="en"/>
              <a:t>Dec 13</a:t>
            </a:r>
            <a:br>
              <a:rPr lang="en"/>
            </a:br>
            <a:r>
              <a:rPr lang="en"/>
              <a:t>************NOT Dec 20 due to Exams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rgbClr val="000000"/>
                </a:solidFill>
              </a:rPr>
              <a:t>WorldQuest Simulation Quiz 3- Cybersecurity</a:t>
            </a:r>
          </a:p>
        </p:txBody>
      </p:sp>
      <p:sp>
        <p:nvSpPr>
          <p:cNvPr id="173" name="Shape 17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6. What does ICT stand for?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AutoNum type="alphaUcPeriod"/>
            </a:pPr>
            <a:r>
              <a:rPr lang="en"/>
              <a:t>Information and communications technology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AutoNum type="alphaUcPeriod"/>
            </a:pPr>
            <a:r>
              <a:rPr lang="en"/>
              <a:t>Interregional communication treasury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AutoNum type="alphaUcPeriod"/>
            </a:pPr>
            <a:r>
              <a:rPr lang="en"/>
              <a:t>Intermediate computer transit</a:t>
            </a:r>
          </a:p>
          <a:p>
            <a:pPr indent="-342900" lvl="0" marL="457200" rtl="0">
              <a:spcBef>
                <a:spcPts val="0"/>
              </a:spcBef>
              <a:buAutoNum type="alphaUcPeriod"/>
            </a:pPr>
            <a:r>
              <a:rPr lang="en"/>
              <a:t>Internet computer transaction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rgbClr val="000000"/>
                </a:solidFill>
              </a:rPr>
              <a:t>WorldQuest Simulation Quiz 3- </a:t>
            </a:r>
            <a:r>
              <a:rPr lang="en" sz="2400">
                <a:solidFill>
                  <a:srgbClr val="000000"/>
                </a:solidFill>
              </a:rPr>
              <a:t>Peacebuilding</a:t>
            </a:r>
            <a:r>
              <a:rPr lang="en" sz="2400">
                <a:solidFill>
                  <a:srgbClr val="000000"/>
                </a:solidFill>
              </a:rPr>
              <a:t> Toolkit</a:t>
            </a:r>
            <a:br>
              <a:rPr lang="en" sz="2400">
                <a:solidFill>
                  <a:srgbClr val="000000"/>
                </a:solidFill>
              </a:rPr>
            </a:br>
          </a:p>
        </p:txBody>
      </p:sp>
      <p:sp>
        <p:nvSpPr>
          <p:cNvPr id="179" name="Shape 17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7. An estimated of ____________ people have travelled to fight for ISIS.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AutoNum type="alphaUcPeriod"/>
            </a:pPr>
            <a:r>
              <a:rPr lang="en"/>
              <a:t>10,000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AutoNum type="alphaUcPeriod"/>
            </a:pPr>
            <a:r>
              <a:rPr lang="en"/>
              <a:t>44,000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AutoNum type="alphaUcPeriod"/>
            </a:pPr>
            <a:r>
              <a:rPr lang="en"/>
              <a:t>30,500</a:t>
            </a:r>
          </a:p>
          <a:p>
            <a:pPr indent="-342900" lvl="0" marL="457200" rtl="0">
              <a:spcBef>
                <a:spcPts val="0"/>
              </a:spcBef>
              <a:buAutoNum type="alphaUcPeriod"/>
            </a:pPr>
            <a:r>
              <a:rPr lang="en"/>
              <a:t>20,000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rgbClr val="000000"/>
                </a:solidFill>
              </a:rPr>
              <a:t>WorldQuest Simulation Quiz 3- Peacebuilding Toolkit</a:t>
            </a:r>
            <a:br>
              <a:rPr lang="en" sz="2400">
                <a:solidFill>
                  <a:srgbClr val="000000"/>
                </a:solidFill>
              </a:rPr>
            </a:br>
          </a:p>
        </p:txBody>
      </p:sp>
      <p:sp>
        <p:nvSpPr>
          <p:cNvPr id="185" name="Shape 18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333333"/>
                </a:solidFill>
              </a:rPr>
              <a:t>8. The ________ is the most </a:t>
            </a:r>
            <a:r>
              <a:rPr lang="en">
                <a:solidFill>
                  <a:srgbClr val="333333"/>
                </a:solidFill>
              </a:rPr>
              <a:t>persistent</a:t>
            </a:r>
            <a:r>
              <a:rPr lang="en">
                <a:solidFill>
                  <a:srgbClr val="333333"/>
                </a:solidFill>
              </a:rPr>
              <a:t> insurgency in the Western Hemisphere. 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AutoNum type="alphaUcPeriod"/>
            </a:pPr>
            <a:r>
              <a:rPr lang="en">
                <a:solidFill>
                  <a:srgbClr val="333333"/>
                </a:solidFill>
              </a:rPr>
              <a:t>FD40P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AutoNum type="alphaUcPeriod"/>
            </a:pPr>
            <a:r>
              <a:rPr lang="en">
                <a:solidFill>
                  <a:srgbClr val="333333"/>
                </a:solidFill>
              </a:rPr>
              <a:t>AKD-E3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AutoNum type="alphaUcPeriod"/>
            </a:pPr>
            <a:r>
              <a:rPr lang="en">
                <a:solidFill>
                  <a:srgbClr val="333333"/>
                </a:solidFill>
              </a:rPr>
              <a:t>FARC-EP</a:t>
            </a:r>
          </a:p>
          <a:p>
            <a:pPr indent="-342900" lvl="0" marL="457200" rtl="0">
              <a:spcBef>
                <a:spcPts val="0"/>
              </a:spcBef>
              <a:buClr>
                <a:srgbClr val="333333"/>
              </a:buClr>
              <a:buAutoNum type="alphaUcPeriod"/>
            </a:pPr>
            <a:r>
              <a:rPr lang="en">
                <a:solidFill>
                  <a:srgbClr val="333333"/>
                </a:solidFill>
              </a:rPr>
              <a:t>CROEP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WorldQuest Simulation Quiz 3 Answers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rgbClr val="000000"/>
                </a:solidFill>
              </a:rPr>
              <a:t>WorldQuest Simulation Quiz 3 - NAFTA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6" name="Shape 19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"/>
              <a:t>As a result of economic integration between U.S. and Mexico, the total stock in their direct investment has risen more than 6-fold and now totals_______.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AutoNum type="alphaUcPeriod"/>
            </a:pPr>
            <a:r>
              <a:rPr lang="en"/>
              <a:t>$1.3 million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AutoNum type="alphaUcPeriod"/>
            </a:pPr>
            <a:r>
              <a:rPr lang="en"/>
              <a:t>$109 billion</a:t>
            </a:r>
            <a:r>
              <a:rPr lang="en"/>
              <a:t> 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AutoNum type="alphaUcPeriod"/>
            </a:pPr>
            <a:r>
              <a:rPr lang="en"/>
              <a:t>$170 trillion</a:t>
            </a:r>
          </a:p>
          <a:p>
            <a:pPr indent="-342900" lvl="0" marL="457200" rtl="0">
              <a:spcBef>
                <a:spcPts val="0"/>
              </a:spcBef>
              <a:buAutoNum type="alphaUcPeriod"/>
            </a:pPr>
            <a:r>
              <a:rPr lang="en"/>
              <a:t>$1.3 billion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rgbClr val="000000"/>
                </a:solidFill>
              </a:rPr>
              <a:t>WorldQuest Simulation Quiz 3 - NAFTA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2" name="Shape 20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2.  Economists largely agree that NAFTA has_______ and _________.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AutoNum type="alphaUcPeriod"/>
            </a:pPr>
            <a:r>
              <a:rPr lang="en"/>
              <a:t>Resulted in related domestic developments, increase in technological change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AutoNum type="alphaUcPeriod"/>
            </a:pPr>
            <a:r>
              <a:rPr lang="en"/>
              <a:t>Decrease in trade with countries outside of NAFTA, increase in cross border investments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AutoNum type="alphaUcPeriod"/>
            </a:pPr>
            <a:r>
              <a:rPr lang="en"/>
              <a:t>Decrease in cross border investments, increase in technological change </a:t>
            </a:r>
          </a:p>
          <a:p>
            <a:pPr indent="-342900" lvl="0" marL="457200" rtl="0">
              <a:spcBef>
                <a:spcPts val="0"/>
              </a:spcBef>
              <a:buAutoNum type="alphaUcPeriod"/>
            </a:pPr>
            <a:r>
              <a:rPr lang="en"/>
              <a:t>increased regional trade, resulted in costs in highly concentrated industries.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rgbClr val="000000"/>
                </a:solidFill>
              </a:rPr>
              <a:t>WorldQuest Simulation Quiz 3 - India’s Bid</a:t>
            </a:r>
            <a:br>
              <a:rPr lang="en" sz="2400">
                <a:solidFill>
                  <a:srgbClr val="000000"/>
                </a:solidFill>
              </a:rPr>
            </a:br>
          </a:p>
        </p:txBody>
      </p:sp>
      <p:sp>
        <p:nvSpPr>
          <p:cNvPr id="208" name="Shape 20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61111"/>
              <a:buFont typeface="Arial"/>
              <a:buNone/>
            </a:pPr>
            <a:r>
              <a:rPr lang="en"/>
              <a:t>3. Two of the five aspects that help assess ‘Look East/Act East’ are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AutoNum type="alphaUcPeriod"/>
            </a:pPr>
            <a:r>
              <a:rPr lang="en"/>
              <a:t>Governing the Indian Ocean and crafting a new relationship with China	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AutoNum type="alphaUcPeriod"/>
            </a:pPr>
            <a:r>
              <a:rPr lang="en"/>
              <a:t>Governing the Indian Ocean and increasing outsourcing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AutoNum type="alphaUcPeriod"/>
            </a:pPr>
            <a:r>
              <a:rPr lang="en"/>
              <a:t>Connecting into Southwest Asia and developing security partnerships</a:t>
            </a:r>
          </a:p>
          <a:p>
            <a:pPr indent="-342900" lvl="0" marL="457200" rtl="0">
              <a:spcBef>
                <a:spcPts val="0"/>
              </a:spcBef>
              <a:buAutoNum type="alphaUcPeriod"/>
            </a:pPr>
            <a:r>
              <a:rPr lang="en"/>
              <a:t>Deepening institutional integration and connecting into Southwest Asia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rgbClr val="000000"/>
                </a:solidFill>
              </a:rPr>
              <a:t>WorldQuest Simulation Quiz 3- India’s Bid</a:t>
            </a:r>
            <a:br>
              <a:rPr lang="en" sz="2400">
                <a:solidFill>
                  <a:srgbClr val="000000"/>
                </a:solidFill>
              </a:rPr>
            </a:br>
          </a:p>
        </p:txBody>
      </p:sp>
      <p:sp>
        <p:nvSpPr>
          <p:cNvPr id="214" name="Shape 2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4. In order to become a great power, India needs to do what with their military?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AutoNum type="alphaUcPeriod"/>
            </a:pPr>
            <a:r>
              <a:rPr lang="en"/>
              <a:t>Shrink the population as the IDPE can be controlled in one region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AutoNum type="alphaUcPeriod"/>
            </a:pPr>
            <a:r>
              <a:rPr lang="en"/>
              <a:t>Grow the population so that more people can work for the IDPE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AutoNum type="alphaUcPeriod"/>
            </a:pPr>
            <a:r>
              <a:rPr lang="en"/>
              <a:t>Shrink the population so that India can save money to spend on military technology</a:t>
            </a:r>
          </a:p>
          <a:p>
            <a:pPr indent="-342900" lvl="0" marL="457200" rtl="0">
              <a:spcBef>
                <a:spcPts val="0"/>
              </a:spcBef>
              <a:buAutoNum type="alphaUcPeriod"/>
            </a:pPr>
            <a:r>
              <a:rPr lang="en"/>
              <a:t>Grow the population to sustain the armed forces that help defend the country from challengers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rgbClr val="000000"/>
                </a:solidFill>
              </a:rPr>
              <a:t>WorldQuest Simulation Quiz 3- Cybersecutiry</a:t>
            </a:r>
          </a:p>
        </p:txBody>
      </p:sp>
      <p:sp>
        <p:nvSpPr>
          <p:cNvPr id="220" name="Shape 2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5. The three primary missions of the Defense Department are_______, ______, and _________.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AutoNum type="alphaUcPeriod"/>
            </a:pPr>
            <a:r>
              <a:rPr lang="en"/>
              <a:t>Defend the OUEJ system, defend US against cyberattacks,  provide integrated cyber capabilities to support military operations and contingency plans. 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AutoNum type="alphaUcPeriod"/>
            </a:pPr>
            <a:r>
              <a:rPr lang="en"/>
              <a:t>Defend its network, security, and information, defend US against cyberattacks,  provide integrated cyber capabilities to support military operations and contingency plans. 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AutoNum type="alphaUcPeriod"/>
            </a:pPr>
            <a:r>
              <a:rPr lang="en"/>
              <a:t>Defend its network, security, and information, test the EGKS biannualy, defend US against cyberattacks,  provide integrated cyber capabilities to support military operations and contingency plans. </a:t>
            </a:r>
          </a:p>
          <a:p>
            <a:pPr indent="-342900" lvl="0" marL="457200" rtl="0">
              <a:spcBef>
                <a:spcPts val="0"/>
              </a:spcBef>
              <a:buAutoNum type="alphaUcPeriod"/>
            </a:pPr>
            <a:r>
              <a:rPr lang="en"/>
              <a:t>None of the above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rgbClr val="000000"/>
                </a:solidFill>
              </a:rPr>
              <a:t>WorldQuest Simulation Quiz 3- Cybersecurity</a:t>
            </a:r>
          </a:p>
        </p:txBody>
      </p:sp>
      <p:sp>
        <p:nvSpPr>
          <p:cNvPr id="226" name="Shape 2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6. What does ICT stand for?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AutoNum type="alphaUcPeriod"/>
            </a:pPr>
            <a:r>
              <a:rPr lang="en"/>
              <a:t>Information and communications technology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AutoNum type="alphaUcPeriod"/>
            </a:pPr>
            <a:r>
              <a:rPr lang="en"/>
              <a:t>Interregional communication treasury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AutoNum type="alphaUcPeriod"/>
            </a:pPr>
            <a:r>
              <a:rPr lang="en"/>
              <a:t>Intermediate computer transit</a:t>
            </a:r>
          </a:p>
          <a:p>
            <a:pPr indent="-342900" lvl="0" marL="457200" rtl="0">
              <a:spcBef>
                <a:spcPts val="0"/>
              </a:spcBef>
              <a:buAutoNum type="alphaUcPeriod"/>
            </a:pPr>
            <a:r>
              <a:rPr lang="en"/>
              <a:t>Internet computer transaction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224198" y="451508"/>
            <a:ext cx="8520600" cy="626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PLEASE SIGN UP FOR THE REMIND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224200" y="2155350"/>
            <a:ext cx="8520600" cy="832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/>
              <a:t>Text @allenjwac to 81010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rgbClr val="000000"/>
                </a:solidFill>
              </a:rPr>
              <a:t>WorldQuest Simulation Quiz 3- Peacebuilding Toolkit</a:t>
            </a:r>
            <a:br>
              <a:rPr lang="en" sz="2400">
                <a:solidFill>
                  <a:srgbClr val="000000"/>
                </a:solidFill>
              </a:rPr>
            </a:br>
          </a:p>
        </p:txBody>
      </p:sp>
      <p:sp>
        <p:nvSpPr>
          <p:cNvPr id="232" name="Shape 23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7. An estimated of ____________ people have travelled to fight for ISIS.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AutoNum type="alphaUcPeriod"/>
            </a:pPr>
            <a:r>
              <a:rPr lang="en"/>
              <a:t>10,000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AutoNum type="alphaUcPeriod"/>
            </a:pPr>
            <a:r>
              <a:rPr lang="en"/>
              <a:t>44,000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AutoNum type="alphaUcPeriod"/>
            </a:pPr>
            <a:r>
              <a:rPr lang="en"/>
              <a:t>30,500</a:t>
            </a:r>
          </a:p>
          <a:p>
            <a:pPr indent="-342900" lvl="0" marL="457200" rtl="0">
              <a:spcBef>
                <a:spcPts val="0"/>
              </a:spcBef>
              <a:buAutoNum type="alphaUcPeriod"/>
            </a:pPr>
            <a:r>
              <a:rPr lang="en"/>
              <a:t>20,000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rgbClr val="000000"/>
                </a:solidFill>
              </a:rPr>
              <a:t>WorldQuest Simulation Quiz 3- Peacebuilding Toolkit</a:t>
            </a:r>
            <a:br>
              <a:rPr lang="en" sz="2400">
                <a:solidFill>
                  <a:srgbClr val="000000"/>
                </a:solidFill>
              </a:rPr>
            </a:br>
          </a:p>
        </p:txBody>
      </p:sp>
      <p:sp>
        <p:nvSpPr>
          <p:cNvPr id="238" name="Shape 23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333333"/>
                </a:solidFill>
              </a:rPr>
              <a:t>8. The ________ is the most persistent insurgency in the Western Hemisphere. 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AutoNum type="alphaUcPeriod"/>
            </a:pPr>
            <a:r>
              <a:rPr lang="en">
                <a:solidFill>
                  <a:srgbClr val="333333"/>
                </a:solidFill>
              </a:rPr>
              <a:t>FD40P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AutoNum type="alphaUcPeriod"/>
            </a:pPr>
            <a:r>
              <a:rPr lang="en">
                <a:solidFill>
                  <a:srgbClr val="333333"/>
                </a:solidFill>
              </a:rPr>
              <a:t>AKD-E3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AutoNum type="alphaUcPeriod"/>
            </a:pPr>
            <a:r>
              <a:rPr lang="en">
                <a:solidFill>
                  <a:srgbClr val="333333"/>
                </a:solidFill>
              </a:rPr>
              <a:t>FARC-EP</a:t>
            </a:r>
          </a:p>
          <a:p>
            <a:pPr indent="-342900" lvl="0" marL="457200" rtl="0">
              <a:spcBef>
                <a:spcPts val="0"/>
              </a:spcBef>
              <a:buClr>
                <a:srgbClr val="333333"/>
              </a:buClr>
              <a:buAutoNum type="alphaUcPeriod"/>
            </a:pPr>
            <a:r>
              <a:rPr lang="en">
                <a:solidFill>
                  <a:srgbClr val="333333"/>
                </a:solidFill>
              </a:rPr>
              <a:t>CROEP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Dues!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/>
              <a:t>$20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Due: </a:t>
            </a:r>
            <a:r>
              <a:rPr b="1" lang="en"/>
              <a:t>10/18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Must be paid at a </a:t>
            </a:r>
            <a:r>
              <a:rPr b="1" lang="en"/>
              <a:t>JWAC Meeting</a:t>
            </a:r>
            <a:r>
              <a:rPr lang="en"/>
              <a:t> </a:t>
            </a:r>
          </a:p>
          <a:p>
            <a:pPr lvl="0">
              <a:spcBef>
                <a:spcPts val="0"/>
              </a:spcBef>
              <a:buNone/>
            </a:pPr>
            <a:r>
              <a:rPr b="1" lang="en"/>
              <a:t>Cash</a:t>
            </a:r>
            <a:r>
              <a:rPr lang="en"/>
              <a:t> or </a:t>
            </a:r>
            <a:r>
              <a:rPr b="1" lang="en"/>
              <a:t>Check</a:t>
            </a:r>
            <a:r>
              <a:rPr lang="en"/>
              <a:t> (If Check, make Checks payable to “AHS JWAC” and include Driver’s License number and phone number)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9" name="Shape 79"/>
          <p:cNvSpPr/>
          <p:nvPr/>
        </p:nvSpPr>
        <p:spPr>
          <a:xfrm>
            <a:off x="3627275" y="58325"/>
            <a:ext cx="4665330" cy="2892510"/>
          </a:xfrm>
          <a:prstGeom prst="irregularSeal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IF YOU DON’T PAY YOUR DUES YOU WILL NOT BE ABLE TO PARTICIPATE IN WORLDQUEST AND OTHER FUTURE EVENTS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Weekly News Discussion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Weekly News Discussion</a:t>
            </a:r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Split into 5 groups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Elections Around the World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Monumental Terror in Somalia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ISIS Falling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Iraq and Kurds Clash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Catalonia Continues to Defy Spain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Model UN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Ms. Pineda is here!!!</a:t>
            </a:r>
          </a:p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[does she want to pull up any links maybe regarding YMCA?? If so, we can put it on this slide so it would be an easier access point]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/>
              <a:t>WorldQuest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