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Proxima Nova"/>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font" Target="fonts/ProximaNova-bold.fntdata"/><Relationship Id="rId23" Type="http://schemas.openxmlformats.org/officeDocument/2006/relationships/slide" Target="slides/slide19.xml"/><Relationship Id="rId45"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ProximaNova-boldItalic.fntdata"/><Relationship Id="rId25" Type="http://schemas.openxmlformats.org/officeDocument/2006/relationships/slide" Target="slides/slide21.xml"/><Relationship Id="rId47" Type="http://schemas.openxmlformats.org/officeDocument/2006/relationships/font" Target="fonts/ProximaNova-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sia.nikkei.com/Features/Rohingya-crisis/Rohingya-crisis-raises-risks-of-terrorism-and-social-unrest" TargetMode="External"/><Relationship Id="rId4" Type="http://schemas.openxmlformats.org/officeDocument/2006/relationships/hyperlink" Target="http://www.channelnewsasia.com/news/asiapacific/global-terror-groups-set-to-exploit-violence-in-myanmar-s-9267176" TargetMode="External"/><Relationship Id="rId5" Type="http://schemas.openxmlformats.org/officeDocument/2006/relationships/hyperlink" Target="http://foreignpolicy.com/2017/10/02/the-nobel-peace-prize-isnt-about-peace-aung-san-suu-kyi/?utm_source=Sailthru&amp;utm_medium=email&amp;utm_campaign=Flashpoints%2010/3&amp;utm_term=Flashpoints" TargetMode="External"/><Relationship Id="rId6" Type="http://schemas.openxmlformats.org/officeDocument/2006/relationships/hyperlink" Target="https://www.hrw.org/news/2017/09/29/rohingya-children-witness-crimes-against-human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www.worldaffairscouncils.org/2011/main/home.cfm?database=programs&amp;Category=AcademicWorldQuest&amp;Section=Academic%20WorldQuest%202016-2017"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www.worldaffairscouncils.org/2011/main/home.cfm?database=programs&amp;Category=AcademicWorldQuest&amp;Section=Academic%20WorldQuest%202016-2017"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lvl="0">
              <a:spcBef>
                <a:spcPts val="0"/>
              </a:spcBef>
              <a:buNone/>
            </a:pPr>
            <a:r>
              <a:rPr lang="en"/>
              <a:t>Welcome to JWAC!</a:t>
            </a:r>
          </a:p>
        </p:txBody>
      </p:sp>
      <p:sp>
        <p:nvSpPr>
          <p:cNvPr id="60" name="Shape 60"/>
          <p:cNvSpPr txBox="1"/>
          <p:nvPr>
            <p:ph idx="1" type="subTitle"/>
          </p:nvPr>
        </p:nvSpPr>
        <p:spPr>
          <a:xfrm>
            <a:off x="510450" y="3182313"/>
            <a:ext cx="8123100" cy="630000"/>
          </a:xfrm>
          <a:prstGeom prst="rect">
            <a:avLst/>
          </a:prstGeom>
        </p:spPr>
        <p:txBody>
          <a:bodyPr anchorCtr="0" anchor="t" bIns="91425" lIns="91425" rIns="91425" wrap="square" tIns="91425">
            <a:noAutofit/>
          </a:bodyPr>
          <a:lstStyle/>
          <a:p>
            <a:pPr lvl="0">
              <a:spcBef>
                <a:spcPts val="0"/>
              </a:spcBef>
              <a:buNone/>
            </a:pPr>
            <a:r>
              <a:rPr lang="en"/>
              <a:t>October 18,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Rohingya and Jihad </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With over half a million persecuted Rohingya Muslims, Al-Qaeda has called for Muslims to take arms and defend them</a:t>
            </a:r>
          </a:p>
          <a:p>
            <a:pPr indent="-317500" lvl="1" marL="914400" rtl="0">
              <a:spcBef>
                <a:spcPts val="0"/>
              </a:spcBef>
              <a:spcAft>
                <a:spcPts val="0"/>
              </a:spcAft>
            </a:pPr>
            <a:r>
              <a:rPr lang="en"/>
              <a:t>“Al-Qaeda has been trying to capitalise on the issue and called on its supporters to open a new front to help the Muslims in Myanmar in whatever way they can.” - Ludovico Carlino, IHS Markit's senior analyst</a:t>
            </a:r>
          </a:p>
          <a:p>
            <a:pPr indent="-342900" lvl="0" marL="457200" rtl="0">
              <a:spcBef>
                <a:spcPts val="0"/>
              </a:spcBef>
              <a:spcAft>
                <a:spcPts val="0"/>
              </a:spcAft>
            </a:pPr>
            <a:r>
              <a:rPr lang="en"/>
              <a:t>However, ARSA has disavowed links with international terrorist groups</a:t>
            </a:r>
          </a:p>
          <a:p>
            <a:pPr indent="-317500" lvl="1" marL="914400" rtl="0">
              <a:spcBef>
                <a:spcPts val="0"/>
              </a:spcBef>
              <a:spcAft>
                <a:spcPts val="0"/>
              </a:spcAft>
            </a:pPr>
            <a:r>
              <a:rPr lang="en"/>
              <a:t>“We do not welcome the involvement of these groups in the Arakan conflict.”</a:t>
            </a:r>
          </a:p>
          <a:p>
            <a:pPr indent="-342900" lvl="0" marL="457200" rtl="0">
              <a:spcBef>
                <a:spcPts val="0"/>
              </a:spcBef>
              <a:spcAft>
                <a:spcPts val="0"/>
              </a:spcAft>
            </a:pPr>
            <a:r>
              <a:rPr lang="en"/>
              <a:t>The Rakhine State is expected to be a flashpoint for terror groups</a:t>
            </a:r>
          </a:p>
          <a:p>
            <a:pPr indent="-317500" lvl="1" marL="914400" rtl="0">
              <a:spcBef>
                <a:spcPts val="0"/>
              </a:spcBef>
              <a:spcAft>
                <a:spcPts val="0"/>
              </a:spcAft>
            </a:pPr>
            <a:r>
              <a:rPr lang="en"/>
              <a:t>Border with Bangladesh</a:t>
            </a:r>
          </a:p>
          <a:p>
            <a:pPr indent="-317500" lvl="1" marL="914400" rtl="0">
              <a:spcBef>
                <a:spcPts val="0"/>
              </a:spcBef>
              <a:spcAft>
                <a:spcPts val="0"/>
              </a:spcAft>
            </a:pPr>
            <a:r>
              <a:rPr lang="en"/>
              <a:t>Jungles as safe havens</a:t>
            </a:r>
          </a:p>
          <a:p>
            <a:pPr indent="-317500" lvl="1" marL="914400" rtl="0">
              <a:spcBef>
                <a:spcPts val="0"/>
              </a:spcBef>
            </a:pPr>
            <a:r>
              <a:rPr lang="en"/>
              <a:t>Corruption in Myanmar’s government</a:t>
            </a:r>
          </a:p>
          <a:p>
            <a:pPr indent="0" lvl="0" marL="457200">
              <a:spcBef>
                <a:spcPts val="0"/>
              </a:spcBef>
              <a:buNone/>
            </a:pPr>
            <a:r>
              <a:t/>
            </a:r>
            <a:endParaRPr/>
          </a:p>
        </p:txBody>
      </p:sp>
      <p:pic>
        <p:nvPicPr>
          <p:cNvPr id="116" name="Shape 116"/>
          <p:cNvPicPr preferRelativeResize="0"/>
          <p:nvPr/>
        </p:nvPicPr>
        <p:blipFill>
          <a:blip r:embed="rId3">
            <a:alphaModFix/>
          </a:blip>
          <a:stretch>
            <a:fillRect/>
          </a:stretch>
        </p:blipFill>
        <p:spPr>
          <a:xfrm>
            <a:off x="5717125" y="3532900"/>
            <a:ext cx="2406751" cy="1353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Sources</a:t>
            </a: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38000"/>
              </a:lnSpc>
              <a:spcBef>
                <a:spcPts val="0"/>
              </a:spcBef>
              <a:spcAft>
                <a:spcPts val="0"/>
              </a:spcAft>
              <a:buNone/>
            </a:pPr>
            <a:r>
              <a:rPr lang="en" sz="1400">
                <a:solidFill>
                  <a:srgbClr val="000000"/>
                </a:solidFill>
                <a:highlight>
                  <a:srgbClr val="FFFFFF"/>
                </a:highlight>
              </a:rPr>
              <a:t>"</a:t>
            </a:r>
            <a:r>
              <a:rPr b="1" lang="en" sz="1400" u="sng">
                <a:solidFill>
                  <a:srgbClr val="336699"/>
                </a:solidFill>
                <a:highlight>
                  <a:srgbClr val="FFFFFF"/>
                </a:highlight>
                <a:hlinkClick r:id="rId3"/>
              </a:rPr>
              <a:t>Rohingya Crisis Raises Risks of Terrorism and Social Unrest</a:t>
            </a:r>
            <a:r>
              <a:rPr lang="en" sz="1400">
                <a:solidFill>
                  <a:srgbClr val="000000"/>
                </a:solidFill>
                <a:highlight>
                  <a:srgbClr val="FFFFFF"/>
                </a:highlight>
              </a:rPr>
              <a:t>" Yuji Kuronuma -- Nikkei Asian Review, October 3, 2017</a:t>
            </a:r>
          </a:p>
          <a:p>
            <a:pPr lvl="0" rtl="0">
              <a:lnSpc>
                <a:spcPct val="138000"/>
              </a:lnSpc>
              <a:spcBef>
                <a:spcPts val="0"/>
              </a:spcBef>
              <a:spcAft>
                <a:spcPts val="0"/>
              </a:spcAft>
              <a:buNone/>
            </a:pPr>
            <a:r>
              <a:t/>
            </a:r>
            <a:endParaRPr sz="1400">
              <a:solidFill>
                <a:srgbClr val="000000"/>
              </a:solidFill>
              <a:highlight>
                <a:srgbClr val="FFFFFF"/>
              </a:highlight>
            </a:endParaRPr>
          </a:p>
          <a:p>
            <a:pPr lvl="0" rtl="0">
              <a:lnSpc>
                <a:spcPct val="138000"/>
              </a:lnSpc>
              <a:spcBef>
                <a:spcPts val="0"/>
              </a:spcBef>
              <a:spcAft>
                <a:spcPts val="0"/>
              </a:spcAft>
              <a:buNone/>
            </a:pPr>
            <a:r>
              <a:rPr lang="en" sz="1400">
                <a:solidFill>
                  <a:srgbClr val="000000"/>
                </a:solidFill>
                <a:highlight>
                  <a:srgbClr val="FFFFFF"/>
                </a:highlight>
              </a:rPr>
              <a:t>"</a:t>
            </a:r>
            <a:r>
              <a:rPr b="1" lang="en" sz="1400" u="sng">
                <a:solidFill>
                  <a:srgbClr val="336699"/>
                </a:solidFill>
                <a:highlight>
                  <a:srgbClr val="FFFFFF"/>
                </a:highlight>
                <a:hlinkClick r:id="rId4"/>
              </a:rPr>
              <a:t>Global Terror Groups Set to Exploit Violence in Myanmar's Rakhine</a:t>
            </a:r>
            <a:r>
              <a:rPr lang="en" sz="1400">
                <a:solidFill>
                  <a:srgbClr val="000000"/>
                </a:solidFill>
                <a:highlight>
                  <a:srgbClr val="FFFFFF"/>
                </a:highlight>
              </a:rPr>
              <a:t>" Amy Chew -- Channel NewsAsia, October 3, 2017</a:t>
            </a:r>
          </a:p>
          <a:p>
            <a:pPr lvl="0" rtl="0">
              <a:lnSpc>
                <a:spcPct val="138000"/>
              </a:lnSpc>
              <a:spcBef>
                <a:spcPts val="0"/>
              </a:spcBef>
              <a:spcAft>
                <a:spcPts val="0"/>
              </a:spcAft>
              <a:buNone/>
            </a:pPr>
            <a:r>
              <a:t/>
            </a:r>
            <a:endParaRPr sz="1400">
              <a:solidFill>
                <a:srgbClr val="000000"/>
              </a:solidFill>
              <a:highlight>
                <a:srgbClr val="FFFFFF"/>
              </a:highlight>
            </a:endParaRPr>
          </a:p>
          <a:p>
            <a:pPr lvl="0" rtl="0">
              <a:lnSpc>
                <a:spcPct val="138000"/>
              </a:lnSpc>
              <a:spcBef>
                <a:spcPts val="0"/>
              </a:spcBef>
              <a:spcAft>
                <a:spcPts val="0"/>
              </a:spcAft>
              <a:buNone/>
            </a:pPr>
            <a:r>
              <a:rPr lang="en" sz="1400">
                <a:solidFill>
                  <a:srgbClr val="000000"/>
                </a:solidFill>
                <a:highlight>
                  <a:srgbClr val="FFFFFF"/>
                </a:highlight>
              </a:rPr>
              <a:t>"</a:t>
            </a:r>
            <a:r>
              <a:rPr b="1" lang="en" sz="1400" u="sng">
                <a:solidFill>
                  <a:srgbClr val="336699"/>
                </a:solidFill>
                <a:highlight>
                  <a:srgbClr val="FFFFFF"/>
                </a:highlight>
                <a:hlinkClick r:id="rId5"/>
              </a:rPr>
              <a:t>The Nobel Peace Prize Isn't About Peace</a:t>
            </a:r>
            <a:r>
              <a:rPr lang="en" sz="1400">
                <a:solidFill>
                  <a:srgbClr val="000000"/>
                </a:solidFill>
                <a:highlight>
                  <a:srgbClr val="FFFFFF"/>
                </a:highlight>
              </a:rPr>
              <a:t>" Richard Evans -- Foreign Policy, October 2, 2017</a:t>
            </a:r>
          </a:p>
          <a:p>
            <a:pPr lvl="0" rtl="0">
              <a:lnSpc>
                <a:spcPct val="138000"/>
              </a:lnSpc>
              <a:spcBef>
                <a:spcPts val="0"/>
              </a:spcBef>
              <a:spcAft>
                <a:spcPts val="0"/>
              </a:spcAft>
              <a:buNone/>
            </a:pPr>
            <a:r>
              <a:t/>
            </a:r>
            <a:endParaRPr sz="1400">
              <a:solidFill>
                <a:srgbClr val="000000"/>
              </a:solidFill>
              <a:highlight>
                <a:srgbClr val="FFFFFF"/>
              </a:highlight>
            </a:endParaRPr>
          </a:p>
          <a:p>
            <a:pPr lvl="0" rtl="0">
              <a:lnSpc>
                <a:spcPct val="138000"/>
              </a:lnSpc>
              <a:spcBef>
                <a:spcPts val="0"/>
              </a:spcBef>
              <a:spcAft>
                <a:spcPts val="0"/>
              </a:spcAft>
              <a:buNone/>
            </a:pPr>
            <a:r>
              <a:rPr lang="en" sz="1400">
                <a:solidFill>
                  <a:srgbClr val="000000"/>
                </a:solidFill>
                <a:highlight>
                  <a:srgbClr val="FFFFFF"/>
                </a:highlight>
              </a:rPr>
              <a:t>"</a:t>
            </a:r>
            <a:r>
              <a:rPr b="1" lang="en" sz="1400" u="sng">
                <a:solidFill>
                  <a:srgbClr val="336699"/>
                </a:solidFill>
                <a:highlight>
                  <a:srgbClr val="FFFFFF"/>
                </a:highlight>
                <a:hlinkClick r:id="rId6"/>
              </a:rPr>
              <a:t>Rohingya Children Witness Crimes Against Humanity</a:t>
            </a:r>
            <a:r>
              <a:rPr lang="en" sz="1400">
                <a:solidFill>
                  <a:srgbClr val="000000"/>
                </a:solidFill>
                <a:highlight>
                  <a:srgbClr val="FFFFFF"/>
                </a:highlight>
              </a:rPr>
              <a:t>" Peter Bouckaert -- Human Rights Watch, September 29, 2017</a:t>
            </a:r>
          </a:p>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Discussion Questions</a:t>
            </a:r>
          </a:p>
        </p:txBody>
      </p:sp>
      <p:sp>
        <p:nvSpPr>
          <p:cNvPr id="128" name="Shape 128"/>
          <p:cNvSpPr txBox="1"/>
          <p:nvPr>
            <p:ph idx="1" type="body"/>
          </p:nvPr>
        </p:nvSpPr>
        <p:spPr>
          <a:xfrm>
            <a:off x="311700" y="1901525"/>
            <a:ext cx="8520600" cy="2043600"/>
          </a:xfrm>
          <a:prstGeom prst="rect">
            <a:avLst/>
          </a:prstGeom>
        </p:spPr>
        <p:txBody>
          <a:bodyPr anchorCtr="0" anchor="t" bIns="91425" lIns="91425" rIns="91425" wrap="square" tIns="91425">
            <a:noAutofit/>
          </a:bodyPr>
          <a:lstStyle/>
          <a:p>
            <a:pPr indent="-342900" lvl="0" marL="457200" rtl="0">
              <a:lnSpc>
                <a:spcPct val="200000"/>
              </a:lnSpc>
              <a:spcBef>
                <a:spcPts val="0"/>
              </a:spcBef>
              <a:spcAft>
                <a:spcPts val="0"/>
              </a:spcAft>
              <a:buAutoNum type="arabicPeriod"/>
            </a:pPr>
            <a:r>
              <a:rPr lang="en"/>
              <a:t>What are other countries’ stances on this issue? </a:t>
            </a:r>
          </a:p>
          <a:p>
            <a:pPr indent="-342900" lvl="0" marL="457200">
              <a:lnSpc>
                <a:spcPct val="100000"/>
              </a:lnSpc>
              <a:spcBef>
                <a:spcPts val="0"/>
              </a:spcBef>
              <a:buAutoNum type="arabicPeriod"/>
            </a:pPr>
            <a:r>
              <a:rPr lang="en"/>
              <a:t>What actions can UN, </a:t>
            </a:r>
            <a:r>
              <a:rPr lang="en"/>
              <a:t>humanitarian</a:t>
            </a:r>
            <a:r>
              <a:rPr lang="en"/>
              <a:t> organizations, etc. do to help displaced Rohingyas?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Meeting dates</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Oct 25</a:t>
            </a:r>
            <a:br>
              <a:rPr lang="en"/>
            </a:br>
            <a:r>
              <a:rPr lang="en"/>
              <a:t>Nov 01</a:t>
            </a:r>
            <a:br>
              <a:rPr lang="en"/>
            </a:br>
            <a:r>
              <a:rPr lang="en"/>
              <a:t>Nov 08</a:t>
            </a:r>
            <a:br>
              <a:rPr lang="en"/>
            </a:br>
            <a:r>
              <a:rPr lang="en"/>
              <a:t>Nov 15</a:t>
            </a:r>
            <a:br>
              <a:rPr lang="en"/>
            </a:br>
            <a:r>
              <a:rPr lang="en"/>
              <a:t>************NOT Nov 22 due to Thanksgiving</a:t>
            </a:r>
            <a:br>
              <a:rPr lang="en"/>
            </a:br>
            <a:r>
              <a:rPr lang="en"/>
              <a:t>Nov 29</a:t>
            </a:r>
            <a:br>
              <a:rPr lang="en"/>
            </a:br>
            <a:r>
              <a:rPr lang="en"/>
              <a:t>Dec 06</a:t>
            </a:r>
            <a:br>
              <a:rPr lang="en"/>
            </a:br>
            <a:r>
              <a:rPr lang="en"/>
              <a:t>Dec 13</a:t>
            </a:r>
            <a:br>
              <a:rPr lang="en"/>
            </a:br>
            <a:r>
              <a:rPr lang="en"/>
              <a:t>************NOT Dec 20 due to Exams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224198" y="451508"/>
            <a:ext cx="8520600" cy="626100"/>
          </a:xfrm>
          <a:prstGeom prst="rect">
            <a:avLst/>
          </a:prstGeom>
        </p:spPr>
        <p:txBody>
          <a:bodyPr anchorCtr="0" anchor="t" bIns="91425" lIns="91425" rIns="91425" wrap="square" tIns="91425">
            <a:noAutofit/>
          </a:bodyPr>
          <a:lstStyle/>
          <a:p>
            <a:pPr lvl="0">
              <a:spcBef>
                <a:spcPts val="0"/>
              </a:spcBef>
              <a:buNone/>
            </a:pPr>
            <a:r>
              <a:rPr lang="en"/>
              <a:t>PLEASE SIGN UP FOR THE REMIND</a:t>
            </a:r>
          </a:p>
        </p:txBody>
      </p:sp>
      <p:sp>
        <p:nvSpPr>
          <p:cNvPr id="140" name="Shape 140"/>
          <p:cNvSpPr txBox="1"/>
          <p:nvPr>
            <p:ph idx="1" type="body"/>
          </p:nvPr>
        </p:nvSpPr>
        <p:spPr>
          <a:xfrm>
            <a:off x="224200" y="2155350"/>
            <a:ext cx="8520600" cy="832800"/>
          </a:xfrm>
          <a:prstGeom prst="rect">
            <a:avLst/>
          </a:prstGeom>
        </p:spPr>
        <p:txBody>
          <a:bodyPr anchorCtr="0" anchor="t" bIns="91425" lIns="91425" rIns="91425" wrap="square" tIns="91425">
            <a:noAutofit/>
          </a:bodyPr>
          <a:lstStyle/>
          <a:p>
            <a:pPr lvl="0">
              <a:spcBef>
                <a:spcPts val="0"/>
              </a:spcBef>
              <a:buNone/>
            </a:pPr>
            <a:r>
              <a:rPr lang="en" sz="3600"/>
              <a:t>Text @allenjwac to 81010</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Dues!</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600"/>
              <a:t>$20</a:t>
            </a:r>
          </a:p>
          <a:p>
            <a:pPr lvl="0">
              <a:spcBef>
                <a:spcPts val="0"/>
              </a:spcBef>
              <a:buNone/>
            </a:pPr>
            <a:r>
              <a:rPr lang="en"/>
              <a:t>Due: </a:t>
            </a:r>
            <a:r>
              <a:rPr b="1" lang="en"/>
              <a:t>10/18</a:t>
            </a:r>
          </a:p>
          <a:p>
            <a:pPr lvl="0">
              <a:spcBef>
                <a:spcPts val="0"/>
              </a:spcBef>
              <a:buNone/>
            </a:pPr>
            <a:r>
              <a:rPr lang="en"/>
              <a:t>Must be paid at a </a:t>
            </a:r>
            <a:r>
              <a:rPr b="1" lang="en"/>
              <a:t>JWAC Meeting</a:t>
            </a:r>
            <a:r>
              <a:rPr lang="en"/>
              <a:t> </a:t>
            </a:r>
          </a:p>
          <a:p>
            <a:pPr lvl="0">
              <a:spcBef>
                <a:spcPts val="0"/>
              </a:spcBef>
              <a:buNone/>
            </a:pPr>
            <a:r>
              <a:rPr b="1" lang="en"/>
              <a:t>Cash</a:t>
            </a:r>
            <a:r>
              <a:rPr lang="en"/>
              <a:t> or </a:t>
            </a:r>
            <a:r>
              <a:rPr b="1" lang="en"/>
              <a:t>Check</a:t>
            </a:r>
            <a:r>
              <a:rPr lang="en"/>
              <a:t> (If Check, make Checks payable to “AHS JWAC” and include Driver’s License number and phone number)</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spcBef>
                <a:spcPts val="0"/>
              </a:spcBef>
              <a:buNone/>
            </a:pPr>
            <a:r>
              <a:rPr lang="en"/>
              <a:t>Model UN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Update!</a:t>
            </a: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We are currently looking for a co-sponsor to go to MUN conferences</a:t>
            </a:r>
          </a:p>
          <a:p>
            <a:pPr indent="-342900" lvl="0" marL="457200" rtl="0">
              <a:spcBef>
                <a:spcPts val="0"/>
              </a:spcBef>
              <a:spcAft>
                <a:spcPts val="0"/>
              </a:spcAft>
            </a:pPr>
            <a:r>
              <a:rPr lang="en"/>
              <a:t>AHS will not allow us to participate without a sponsor present</a:t>
            </a:r>
          </a:p>
          <a:p>
            <a:pPr indent="-342900" lvl="0" marL="457200" rtl="0">
              <a:spcBef>
                <a:spcPts val="0"/>
              </a:spcBef>
            </a:pPr>
            <a:r>
              <a:rPr lang="en"/>
              <a:t>MUN activities and simulations </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sz="6000"/>
              <a:t>WorldQuest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267463" y="724200"/>
            <a:ext cx="4045200" cy="791400"/>
          </a:xfrm>
          <a:prstGeom prst="rect">
            <a:avLst/>
          </a:prstGeom>
        </p:spPr>
        <p:txBody>
          <a:bodyPr anchorCtr="0" anchor="b" bIns="91425" lIns="91425" rIns="91425" wrap="square" tIns="91425">
            <a:noAutofit/>
          </a:bodyPr>
          <a:lstStyle/>
          <a:p>
            <a:pPr lvl="0" rtl="0">
              <a:spcBef>
                <a:spcPts val="0"/>
              </a:spcBef>
              <a:buNone/>
            </a:pPr>
            <a:r>
              <a:rPr lang="en"/>
              <a:t>WorldQuest</a:t>
            </a:r>
          </a:p>
        </p:txBody>
      </p:sp>
      <p:sp>
        <p:nvSpPr>
          <p:cNvPr id="168" name="Shape 16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rtl="0">
              <a:spcBef>
                <a:spcPts val="0"/>
              </a:spcBef>
              <a:buNone/>
            </a:pPr>
            <a:r>
              <a:t/>
            </a:r>
            <a:endParaRPr/>
          </a:p>
          <a:p>
            <a:pPr indent="-342900" lvl="0" marL="457200" rtl="0">
              <a:spcBef>
                <a:spcPts val="0"/>
              </a:spcBef>
              <a:spcAft>
                <a:spcPts val="0"/>
              </a:spcAft>
            </a:pPr>
            <a:r>
              <a:rPr lang="en"/>
              <a:t>Local competition</a:t>
            </a:r>
          </a:p>
          <a:p>
            <a:pPr indent="-342900" lvl="0" marL="457200" rtl="0">
              <a:spcBef>
                <a:spcPts val="0"/>
              </a:spcBef>
              <a:spcAft>
                <a:spcPts val="0"/>
              </a:spcAft>
            </a:pPr>
            <a:r>
              <a:rPr lang="en"/>
              <a:t>February 15, 2018</a:t>
            </a:r>
          </a:p>
          <a:p>
            <a:pPr indent="-342900" lvl="0" marL="457200" rtl="0">
              <a:spcBef>
                <a:spcPts val="0"/>
              </a:spcBef>
              <a:spcAft>
                <a:spcPts val="0"/>
              </a:spcAft>
            </a:pPr>
            <a:r>
              <a:rPr lang="en"/>
              <a:t>10 topics</a:t>
            </a:r>
          </a:p>
          <a:p>
            <a:pPr indent="-342900" lvl="0" marL="457200" rtl="0">
              <a:spcBef>
                <a:spcPts val="0"/>
              </a:spcBef>
            </a:pPr>
            <a:r>
              <a:rPr lang="en"/>
              <a:t>Countries, politics, global issues</a:t>
            </a:r>
          </a:p>
          <a:p>
            <a:pPr lvl="0" rtl="0">
              <a:spcBef>
                <a:spcPts val="0"/>
              </a:spcBef>
              <a:buNone/>
            </a:pPr>
            <a:r>
              <a:t/>
            </a:r>
            <a:endParaRPr/>
          </a:p>
          <a:p>
            <a:pPr lvl="0" rtl="0">
              <a:spcBef>
                <a:spcPts val="0"/>
              </a:spcBef>
              <a:buNone/>
            </a:pPr>
            <a:r>
              <a:rPr lang="en"/>
              <a:t>(12 members)</a:t>
            </a:r>
          </a:p>
          <a:p>
            <a:pPr lvl="0" rtl="0">
              <a:spcBef>
                <a:spcPts val="0"/>
              </a:spcBef>
              <a:buNone/>
            </a:pPr>
            <a:r>
              <a:t/>
            </a:r>
            <a:endParaRPr/>
          </a:p>
        </p:txBody>
      </p:sp>
      <p:pic>
        <p:nvPicPr>
          <p:cNvPr id="169" name="Shape 169">
            <a:hlinkClick r:id="rId3"/>
          </p:cNvPr>
          <p:cNvPicPr preferRelativeResize="0"/>
          <p:nvPr/>
        </p:nvPicPr>
        <p:blipFill>
          <a:blip r:embed="rId4">
            <a:alphaModFix/>
          </a:blip>
          <a:stretch>
            <a:fillRect/>
          </a:stretch>
        </p:blipFill>
        <p:spPr>
          <a:xfrm>
            <a:off x="518175" y="1823474"/>
            <a:ext cx="3543774" cy="2404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a:t>Weekly News Discussion: </a:t>
            </a:r>
            <a:r>
              <a:rPr lang="en"/>
              <a:t>Rohingya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267463" y="1030950"/>
            <a:ext cx="4045200" cy="791400"/>
          </a:xfrm>
          <a:prstGeom prst="rect">
            <a:avLst/>
          </a:prstGeom>
        </p:spPr>
        <p:txBody>
          <a:bodyPr anchorCtr="0" anchor="b" bIns="91425" lIns="91425" rIns="91425" wrap="square" tIns="91425">
            <a:noAutofit/>
          </a:bodyPr>
          <a:lstStyle/>
          <a:p>
            <a:pPr lvl="0">
              <a:spcBef>
                <a:spcPts val="0"/>
              </a:spcBef>
              <a:buNone/>
            </a:pPr>
            <a:r>
              <a:rPr lang="en"/>
              <a:t>WorldQuest </a:t>
            </a:r>
          </a:p>
          <a:p>
            <a:pPr lvl="0" rtl="0">
              <a:spcBef>
                <a:spcPts val="0"/>
              </a:spcBef>
              <a:buNone/>
            </a:pPr>
            <a:r>
              <a:rPr lang="en"/>
              <a:t>2017-18</a:t>
            </a:r>
          </a:p>
        </p:txBody>
      </p:sp>
      <p:sp>
        <p:nvSpPr>
          <p:cNvPr id="175" name="Shape 175"/>
          <p:cNvSpPr txBox="1"/>
          <p:nvPr>
            <p:ph idx="2" type="body"/>
          </p:nvPr>
        </p:nvSpPr>
        <p:spPr>
          <a:xfrm>
            <a:off x="4968050" y="64200"/>
            <a:ext cx="4045200" cy="4809900"/>
          </a:xfrm>
          <a:prstGeom prst="rect">
            <a:avLst/>
          </a:prstGeom>
        </p:spPr>
        <p:txBody>
          <a:bodyPr anchorCtr="0" anchor="ctr" bIns="91425" lIns="91425" rIns="91425" wrap="square" tIns="91425">
            <a:noAutofit/>
          </a:bodyPr>
          <a:lstStyle/>
          <a:p>
            <a:pPr lvl="0" rtl="0">
              <a:spcBef>
                <a:spcPts val="0"/>
              </a:spcBef>
              <a:buNone/>
            </a:pPr>
            <a:r>
              <a:t/>
            </a:r>
            <a:endParaRPr sz="1200"/>
          </a:p>
          <a:p>
            <a:pPr indent="-342900" lvl="0" marL="457200" rtl="0">
              <a:lnSpc>
                <a:spcPct val="150000"/>
              </a:lnSpc>
              <a:spcBef>
                <a:spcPts val="0"/>
              </a:spcBef>
              <a:spcAft>
                <a:spcPts val="0"/>
              </a:spcAft>
              <a:buAutoNum type="arabicPeriod"/>
            </a:pPr>
            <a:r>
              <a:rPr lang="en"/>
              <a:t>NAFTA</a:t>
            </a:r>
            <a:r>
              <a:rPr lang="en"/>
              <a:t> </a:t>
            </a:r>
          </a:p>
          <a:p>
            <a:pPr indent="-342900" lvl="0" marL="457200" rtl="0">
              <a:lnSpc>
                <a:spcPct val="150000"/>
              </a:lnSpc>
              <a:spcBef>
                <a:spcPts val="0"/>
              </a:spcBef>
              <a:spcAft>
                <a:spcPts val="0"/>
              </a:spcAft>
              <a:buAutoNum type="arabicPeriod"/>
            </a:pPr>
            <a:r>
              <a:rPr lang="en"/>
              <a:t>ASEAN at 50</a:t>
            </a:r>
          </a:p>
          <a:p>
            <a:pPr indent="-342900" lvl="0" marL="457200" rtl="0">
              <a:lnSpc>
                <a:spcPct val="150000"/>
              </a:lnSpc>
              <a:spcBef>
                <a:spcPts val="0"/>
              </a:spcBef>
              <a:spcAft>
                <a:spcPts val="0"/>
              </a:spcAft>
              <a:buAutoNum type="arabicPeriod"/>
            </a:pPr>
            <a:r>
              <a:rPr lang="en"/>
              <a:t>India’s Bid for Global Leadership</a:t>
            </a:r>
          </a:p>
          <a:p>
            <a:pPr indent="-342900" lvl="0" marL="457200" rtl="0">
              <a:lnSpc>
                <a:spcPct val="150000"/>
              </a:lnSpc>
              <a:spcBef>
                <a:spcPts val="0"/>
              </a:spcBef>
              <a:spcAft>
                <a:spcPts val="0"/>
              </a:spcAft>
              <a:buAutoNum type="arabicPeriod"/>
            </a:pPr>
            <a:r>
              <a:rPr lang="en"/>
              <a:t>Combatting Climate Change</a:t>
            </a:r>
          </a:p>
          <a:p>
            <a:pPr indent="-342900" lvl="0" marL="457200" rtl="0">
              <a:lnSpc>
                <a:spcPct val="150000"/>
              </a:lnSpc>
              <a:spcBef>
                <a:spcPts val="0"/>
              </a:spcBef>
              <a:spcAft>
                <a:spcPts val="0"/>
              </a:spcAft>
              <a:buAutoNum type="arabicPeriod"/>
            </a:pPr>
            <a:r>
              <a:rPr lang="en"/>
              <a:t>Cybersecurity</a:t>
            </a:r>
          </a:p>
          <a:p>
            <a:pPr indent="-342900" lvl="0" marL="457200" rtl="0">
              <a:lnSpc>
                <a:spcPct val="150000"/>
              </a:lnSpc>
              <a:spcBef>
                <a:spcPts val="0"/>
              </a:spcBef>
              <a:spcAft>
                <a:spcPts val="0"/>
              </a:spcAft>
              <a:buAutoNum type="arabicPeriod"/>
            </a:pPr>
            <a:r>
              <a:rPr lang="en"/>
              <a:t>Saudi Arabia</a:t>
            </a:r>
          </a:p>
          <a:p>
            <a:pPr indent="-342900" lvl="0" marL="457200" rtl="0">
              <a:lnSpc>
                <a:spcPct val="150000"/>
              </a:lnSpc>
              <a:spcBef>
                <a:spcPts val="0"/>
              </a:spcBef>
              <a:spcAft>
                <a:spcPts val="0"/>
              </a:spcAft>
              <a:buClr>
                <a:srgbClr val="666666"/>
              </a:buClr>
              <a:buAutoNum type="arabicPeriod"/>
            </a:pPr>
            <a:r>
              <a:rPr lang="en">
                <a:solidFill>
                  <a:srgbClr val="666666"/>
                </a:solidFill>
              </a:rPr>
              <a:t>Great Decisions</a:t>
            </a:r>
          </a:p>
          <a:p>
            <a:pPr indent="-342900" lvl="0" marL="457200" rtl="0">
              <a:lnSpc>
                <a:spcPct val="150000"/>
              </a:lnSpc>
              <a:spcBef>
                <a:spcPts val="0"/>
              </a:spcBef>
              <a:spcAft>
                <a:spcPts val="0"/>
              </a:spcAft>
              <a:buAutoNum type="arabicPeriod"/>
            </a:pPr>
            <a:r>
              <a:rPr lang="en"/>
              <a:t>The Peacebuilding Toolkit</a:t>
            </a:r>
          </a:p>
          <a:p>
            <a:pPr indent="-342900" lvl="0" marL="457200" rtl="0">
              <a:lnSpc>
                <a:spcPct val="150000"/>
              </a:lnSpc>
              <a:spcBef>
                <a:spcPts val="0"/>
              </a:spcBef>
              <a:spcAft>
                <a:spcPts val="0"/>
              </a:spcAft>
              <a:buAutoNum type="arabicPeriod"/>
            </a:pPr>
            <a:r>
              <a:rPr lang="en"/>
              <a:t>America’s Diplomats</a:t>
            </a:r>
          </a:p>
          <a:p>
            <a:pPr indent="-342900" lvl="0" marL="457200" rtl="0">
              <a:lnSpc>
                <a:spcPct val="150000"/>
              </a:lnSpc>
              <a:spcBef>
                <a:spcPts val="0"/>
              </a:spcBef>
              <a:spcAft>
                <a:spcPts val="0"/>
              </a:spcAft>
              <a:buClr>
                <a:srgbClr val="666666"/>
              </a:buClr>
              <a:buAutoNum type="arabicPeriod"/>
            </a:pPr>
            <a:r>
              <a:rPr lang="en">
                <a:solidFill>
                  <a:srgbClr val="666666"/>
                </a:solidFill>
              </a:rPr>
              <a:t>Current Events</a:t>
            </a:r>
          </a:p>
          <a:p>
            <a:pPr lvl="0" rtl="0">
              <a:spcBef>
                <a:spcPts val="0"/>
              </a:spcBef>
              <a:buNone/>
            </a:pPr>
            <a:r>
              <a:t/>
            </a:r>
            <a:endParaRPr sz="1200"/>
          </a:p>
        </p:txBody>
      </p:sp>
      <p:pic>
        <p:nvPicPr>
          <p:cNvPr id="176" name="Shape 176">
            <a:hlinkClick r:id="rId3"/>
          </p:cNvPr>
          <p:cNvPicPr preferRelativeResize="0"/>
          <p:nvPr/>
        </p:nvPicPr>
        <p:blipFill>
          <a:blip r:embed="rId4">
            <a:alphaModFix/>
          </a:blip>
          <a:stretch>
            <a:fillRect/>
          </a:stretch>
        </p:blipFill>
        <p:spPr>
          <a:xfrm>
            <a:off x="518188" y="2080299"/>
            <a:ext cx="3543774" cy="24048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a:t>WorldQuest Topic Quiz (#2)</a:t>
            </a:r>
          </a:p>
        </p:txBody>
      </p:sp>
      <p:sp>
        <p:nvSpPr>
          <p:cNvPr id="182" name="Shape 182"/>
          <p:cNvSpPr txBox="1"/>
          <p:nvPr/>
        </p:nvSpPr>
        <p:spPr>
          <a:xfrm>
            <a:off x="570725" y="3067550"/>
            <a:ext cx="6848400" cy="977400"/>
          </a:xfrm>
          <a:prstGeom prst="rect">
            <a:avLst/>
          </a:prstGeom>
          <a:noFill/>
          <a:ln>
            <a:noFill/>
          </a:ln>
        </p:spPr>
        <p:txBody>
          <a:bodyPr anchorCtr="0" anchor="t" bIns="91425" lIns="91425" rIns="91425" wrap="square" tIns="91425">
            <a:noAutofit/>
          </a:bodyPr>
          <a:lstStyle/>
          <a:p>
            <a:pPr lvl="0">
              <a:spcBef>
                <a:spcPts val="0"/>
              </a:spcBef>
              <a:buNone/>
            </a:pPr>
            <a:r>
              <a:rPr lang="en" sz="2200">
                <a:solidFill>
                  <a:srgbClr val="FFFFFF"/>
                </a:solidFill>
                <a:latin typeface="Proxima Nova"/>
                <a:ea typeface="Proxima Nova"/>
                <a:cs typeface="Proxima Nova"/>
                <a:sym typeface="Proxima Nova"/>
              </a:rPr>
              <a:t>Split into groups of 4</a:t>
            </a:r>
          </a:p>
          <a:p>
            <a:pPr lvl="0">
              <a:spcBef>
                <a:spcPts val="0"/>
              </a:spcBef>
              <a:buNone/>
            </a:pPr>
            <a:r>
              <a:rPr lang="en" sz="2200">
                <a:solidFill>
                  <a:srgbClr val="FFFFFF"/>
                </a:solidFill>
                <a:latin typeface="Proxima Nova"/>
                <a:ea typeface="Proxima Nova"/>
                <a:cs typeface="Proxima Nova"/>
                <a:sym typeface="Proxima Nova"/>
              </a:rPr>
              <a:t>Open WorldQuest Study Guide link via Remind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WorldQuest Simulation #2</a:t>
            </a:r>
          </a:p>
        </p:txBody>
      </p:sp>
      <p:sp>
        <p:nvSpPr>
          <p:cNvPr id="188" name="Shape 188"/>
          <p:cNvSpPr txBox="1"/>
          <p:nvPr>
            <p:ph idx="1" type="body"/>
          </p:nvPr>
        </p:nvSpPr>
        <p:spPr>
          <a:xfrm>
            <a:off x="311700" y="1152475"/>
            <a:ext cx="8520600" cy="3591600"/>
          </a:xfrm>
          <a:prstGeom prst="rect">
            <a:avLst/>
          </a:prstGeom>
        </p:spPr>
        <p:txBody>
          <a:bodyPr anchorCtr="0" anchor="t" bIns="91425" lIns="91425" rIns="91425" wrap="square" tIns="91425">
            <a:noAutofit/>
          </a:bodyPr>
          <a:lstStyle/>
          <a:p>
            <a:pPr lvl="0">
              <a:spcBef>
                <a:spcPts val="0"/>
              </a:spcBef>
              <a:buNone/>
            </a:pPr>
            <a:r>
              <a:rPr lang="en"/>
              <a:t>You have 20 minutes!</a:t>
            </a:r>
          </a:p>
          <a:p>
            <a:pPr lvl="0">
              <a:spcBef>
                <a:spcPts val="0"/>
              </a:spcBef>
              <a:buNone/>
            </a:pPr>
            <a:r>
              <a:rPr lang="en"/>
              <a:t>Scan these topics: (WorldQuest Study guide link will be sent via Remind)</a:t>
            </a:r>
          </a:p>
          <a:p>
            <a:pPr lvl="0">
              <a:spcBef>
                <a:spcPts val="0"/>
              </a:spcBef>
              <a:buNone/>
            </a:pPr>
            <a:r>
              <a:rPr lang="en"/>
              <a:t>ASEAN at 50</a:t>
            </a:r>
          </a:p>
          <a:p>
            <a:pPr lvl="0">
              <a:spcBef>
                <a:spcPts val="0"/>
              </a:spcBef>
              <a:buNone/>
            </a:pPr>
            <a:r>
              <a:rPr lang="en"/>
              <a:t>Combating Global Climate Change</a:t>
            </a:r>
          </a:p>
          <a:p>
            <a:pPr lvl="0">
              <a:spcBef>
                <a:spcPts val="0"/>
              </a:spcBef>
              <a:buNone/>
            </a:pPr>
            <a:r>
              <a:rPr lang="en"/>
              <a:t>Saudi Arabia</a:t>
            </a:r>
          </a:p>
          <a:p>
            <a:pPr lvl="0">
              <a:spcBef>
                <a:spcPts val="0"/>
              </a:spcBef>
              <a:buNone/>
            </a:pPr>
            <a:r>
              <a:rPr lang="en"/>
              <a:t>America’s Diplomats</a:t>
            </a:r>
          </a:p>
          <a:p>
            <a:pPr indent="457200" lvl="0" marL="1371600">
              <a:spcBef>
                <a:spcPts val="0"/>
              </a:spcBef>
              <a:buNone/>
            </a:pPr>
            <a:r>
              <a:rPr lang="en"/>
              <a:t>8 Question Quiz (2 questions per topic) - Work together!</a:t>
            </a:r>
          </a:p>
          <a:p>
            <a:pPr lv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a:spcBef>
                <a:spcPts val="0"/>
              </a:spcBef>
              <a:buNone/>
            </a:pPr>
            <a:r>
              <a:rPr lang="en"/>
              <a:t>WorldQuest Simulation Quiz 1</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ASEAN at 50</a:t>
            </a:r>
          </a:p>
          <a:p>
            <a:pPr lvl="0" rtl="0">
              <a:spcBef>
                <a:spcPts val="0"/>
              </a:spcBef>
              <a:buNone/>
            </a:pPr>
            <a:r>
              <a:t/>
            </a:r>
            <a:endParaRPr/>
          </a:p>
        </p:txBody>
      </p:sp>
      <p:sp>
        <p:nvSpPr>
          <p:cNvPr id="199" name="Shape 19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AutoNum type="arabicPeriod"/>
            </a:pPr>
            <a:r>
              <a:rPr lang="en"/>
              <a:t>In 2015, ASEAN’s combined GDP stood at US$___ trillion, positioning it as the 6th largest globally and 3rd in Asia. </a:t>
            </a:r>
          </a:p>
          <a:p>
            <a:pPr indent="-342900" lvl="0" marL="457200" rtl="0">
              <a:spcBef>
                <a:spcPts val="0"/>
              </a:spcBef>
              <a:spcAft>
                <a:spcPts val="0"/>
              </a:spcAft>
              <a:buAutoNum type="alphaUcPeriod"/>
            </a:pPr>
            <a:r>
              <a:rPr lang="en"/>
              <a:t>2.4 </a:t>
            </a:r>
          </a:p>
          <a:p>
            <a:pPr indent="-342900" lvl="0" marL="457200" rtl="0">
              <a:spcBef>
                <a:spcPts val="0"/>
              </a:spcBef>
              <a:spcAft>
                <a:spcPts val="0"/>
              </a:spcAft>
              <a:buAutoNum type="alphaUcPeriod"/>
            </a:pPr>
            <a:r>
              <a:rPr lang="en"/>
              <a:t>10.6</a:t>
            </a:r>
          </a:p>
          <a:p>
            <a:pPr indent="-342900" lvl="0" marL="457200" rtl="0">
              <a:spcBef>
                <a:spcPts val="0"/>
              </a:spcBef>
              <a:spcAft>
                <a:spcPts val="0"/>
              </a:spcAft>
              <a:buAutoNum type="alphaUcPeriod"/>
            </a:pPr>
            <a:r>
              <a:rPr lang="en"/>
              <a:t>5.8</a:t>
            </a:r>
          </a:p>
          <a:p>
            <a:pPr indent="-342900" lvl="0" marL="457200" rtl="0">
              <a:spcBef>
                <a:spcPts val="0"/>
              </a:spcBef>
              <a:buAutoNum type="alphaUcPeriod"/>
            </a:pPr>
            <a:r>
              <a:rPr lang="en"/>
              <a:t>6.7</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ASEAN at 50</a:t>
            </a:r>
          </a:p>
          <a:p>
            <a:pPr lvl="0" rtl="0">
              <a:spcBef>
                <a:spcPts val="0"/>
              </a:spcBef>
              <a:buNone/>
            </a:pPr>
            <a:r>
              <a:t/>
            </a:r>
            <a:endParaRPr/>
          </a:p>
        </p:txBody>
      </p:sp>
      <p:sp>
        <p:nvSpPr>
          <p:cNvPr id="205" name="Shape 20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2. </a:t>
            </a:r>
            <a:r>
              <a:rPr lang="en"/>
              <a:t> Several new initiatives have been established to strengthen the Southeast Asian capacity to address the emerging threat of health pandemics. ASEAN has put in place measures to boost its resiliency through the establishment of the ___ for Food Safety. </a:t>
            </a:r>
          </a:p>
          <a:p>
            <a:pPr indent="-342900" lvl="0" marL="457200" rtl="0">
              <a:spcBef>
                <a:spcPts val="0"/>
              </a:spcBef>
              <a:spcAft>
                <a:spcPts val="0"/>
              </a:spcAft>
              <a:buAutoNum type="alphaUcPeriod"/>
            </a:pPr>
            <a:r>
              <a:rPr lang="en"/>
              <a:t>ASEAN Initiative for Immunization (AII)</a:t>
            </a:r>
          </a:p>
          <a:p>
            <a:pPr indent="-342900" lvl="0" marL="457200" rtl="0">
              <a:spcBef>
                <a:spcPts val="0"/>
              </a:spcBef>
              <a:spcAft>
                <a:spcPts val="0"/>
              </a:spcAft>
              <a:buAutoNum type="alphaUcPeriod"/>
            </a:pPr>
            <a:r>
              <a:rPr lang="en"/>
              <a:t>ASEAN Resiliency Booster (ARB)</a:t>
            </a:r>
          </a:p>
          <a:p>
            <a:pPr indent="-342900" lvl="0" marL="457200" rtl="0">
              <a:spcBef>
                <a:spcPts val="0"/>
              </a:spcBef>
              <a:spcAft>
                <a:spcPts val="0"/>
              </a:spcAft>
              <a:buAutoNum type="alphaUcPeriod"/>
            </a:pPr>
            <a:r>
              <a:rPr lang="en"/>
              <a:t>ASEAN Risk Assessment Centre (ARAC)</a:t>
            </a:r>
          </a:p>
          <a:p>
            <a:pPr indent="-342900" lvl="0" marL="457200" rtl="0">
              <a:spcBef>
                <a:spcPts val="0"/>
              </a:spcBef>
              <a:buAutoNum type="alphaUcPeriod"/>
            </a:pPr>
            <a:r>
              <a:rPr lang="en"/>
              <a:t>ASEAN Guidelines for Corporate Social Responsibility (CSR)</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sz="2400">
                <a:solidFill>
                  <a:srgbClr val="000000"/>
                </a:solidFill>
              </a:rPr>
              <a:t>Global Climate Change</a:t>
            </a:r>
            <a:br>
              <a:rPr lang="en" sz="2400">
                <a:solidFill>
                  <a:srgbClr val="000000"/>
                </a:solidFill>
              </a:rPr>
            </a:br>
          </a:p>
        </p:txBody>
      </p:sp>
      <p:sp>
        <p:nvSpPr>
          <p:cNvPr id="211" name="Shape 21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rgbClr val="000000"/>
              </a:buClr>
              <a:buSzPct val="61111"/>
              <a:buFont typeface="Arial"/>
              <a:buNone/>
            </a:pPr>
            <a:r>
              <a:rPr lang="en"/>
              <a:t>3. The U.S. now has __ coal-burning power plants that avoid dumping carbon dioxide into the air.</a:t>
            </a:r>
          </a:p>
          <a:p>
            <a:pPr indent="-342900" lvl="0" marL="457200" rtl="0">
              <a:spcBef>
                <a:spcPts val="0"/>
              </a:spcBef>
              <a:spcAft>
                <a:spcPts val="0"/>
              </a:spcAft>
              <a:buAutoNum type="alphaUcPeriod"/>
            </a:pPr>
            <a:r>
              <a:rPr lang="en"/>
              <a:t>1500</a:t>
            </a:r>
          </a:p>
          <a:p>
            <a:pPr indent="-342900" lvl="0" marL="457200" rtl="0">
              <a:spcBef>
                <a:spcPts val="0"/>
              </a:spcBef>
              <a:spcAft>
                <a:spcPts val="0"/>
              </a:spcAft>
              <a:buAutoNum type="alphaUcPeriod"/>
            </a:pPr>
            <a:r>
              <a:rPr lang="en"/>
              <a:t>250</a:t>
            </a:r>
          </a:p>
          <a:p>
            <a:pPr indent="-342900" lvl="0" marL="457200" rtl="0">
              <a:spcBef>
                <a:spcPts val="0"/>
              </a:spcBef>
              <a:spcAft>
                <a:spcPts val="0"/>
              </a:spcAft>
              <a:buAutoNum type="alphaUcPeriod"/>
            </a:pPr>
            <a:r>
              <a:rPr lang="en"/>
              <a:t>37</a:t>
            </a:r>
          </a:p>
          <a:p>
            <a:pPr indent="-342900" lvl="0" marL="457200" rtl="0">
              <a:spcBef>
                <a:spcPts val="0"/>
              </a:spcBef>
              <a:buAutoNum type="alphaUcPeriod"/>
            </a:pPr>
            <a:r>
              <a:rPr lang="en"/>
              <a:t>2</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sz="2400">
                <a:solidFill>
                  <a:srgbClr val="000000"/>
                </a:solidFill>
              </a:rPr>
              <a:t>Global Climate Change</a:t>
            </a:r>
            <a:br>
              <a:rPr lang="en" sz="2400">
                <a:solidFill>
                  <a:srgbClr val="000000"/>
                </a:solidFill>
              </a:rPr>
            </a:br>
          </a:p>
        </p:txBody>
      </p:sp>
      <p:sp>
        <p:nvSpPr>
          <p:cNvPr id="217" name="Shape 21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4. T</a:t>
            </a:r>
            <a:r>
              <a:rPr lang="en"/>
              <a:t>he U.S. Energy Department’s budget for R&amp;D is about $___ billion, approximately the same as it was five years ago.</a:t>
            </a:r>
          </a:p>
          <a:p>
            <a:pPr indent="-342900" lvl="0" marL="457200" rtl="0">
              <a:spcBef>
                <a:spcPts val="0"/>
              </a:spcBef>
              <a:spcAft>
                <a:spcPts val="0"/>
              </a:spcAft>
              <a:buAutoNum type="alphaUcPeriod"/>
            </a:pPr>
            <a:r>
              <a:rPr lang="en"/>
              <a:t>5</a:t>
            </a:r>
          </a:p>
          <a:p>
            <a:pPr indent="-342900" lvl="0" marL="457200" rtl="0">
              <a:spcBef>
                <a:spcPts val="0"/>
              </a:spcBef>
              <a:spcAft>
                <a:spcPts val="0"/>
              </a:spcAft>
              <a:buAutoNum type="alphaUcPeriod"/>
            </a:pPr>
            <a:r>
              <a:rPr lang="en"/>
              <a:t>15</a:t>
            </a:r>
          </a:p>
          <a:p>
            <a:pPr indent="-342900" lvl="0" marL="457200" rtl="0">
              <a:spcBef>
                <a:spcPts val="0"/>
              </a:spcBef>
              <a:spcAft>
                <a:spcPts val="0"/>
              </a:spcAft>
              <a:buAutoNum type="alphaUcPeriod"/>
            </a:pPr>
            <a:r>
              <a:rPr lang="en"/>
              <a:t>76</a:t>
            </a:r>
          </a:p>
          <a:p>
            <a:pPr indent="-342900" lvl="0" marL="457200" rtl="0">
              <a:spcBef>
                <a:spcPts val="0"/>
              </a:spcBef>
              <a:buAutoNum type="alphaUcPeriod"/>
            </a:pPr>
            <a:r>
              <a:rPr lang="en"/>
              <a:t>10</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sz="2400">
                <a:solidFill>
                  <a:srgbClr val="000000"/>
                </a:solidFill>
              </a:rPr>
              <a:t>Saudi Arabia</a:t>
            </a:r>
          </a:p>
        </p:txBody>
      </p:sp>
      <p:sp>
        <p:nvSpPr>
          <p:cNvPr id="223" name="Shape 2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5. </a:t>
            </a:r>
            <a:r>
              <a:rPr lang="en"/>
              <a:t>Saudi Arabia's interior ministry says it has executed ___ "terrorists", including Shia religious leader Nimr al-Nimr and a convicted al-Qaeda leader Faris al-Zahrani.</a:t>
            </a:r>
          </a:p>
          <a:p>
            <a:pPr indent="-342900" lvl="0" marL="457200" rtl="0">
              <a:spcBef>
                <a:spcPts val="0"/>
              </a:spcBef>
              <a:spcAft>
                <a:spcPts val="0"/>
              </a:spcAft>
              <a:buAutoNum type="alphaUcPeriod"/>
            </a:pPr>
            <a:r>
              <a:rPr lang="en"/>
              <a:t>53</a:t>
            </a:r>
          </a:p>
          <a:p>
            <a:pPr indent="-342900" lvl="0" marL="457200" rtl="0">
              <a:spcBef>
                <a:spcPts val="0"/>
              </a:spcBef>
              <a:spcAft>
                <a:spcPts val="0"/>
              </a:spcAft>
              <a:buAutoNum type="alphaUcPeriod"/>
            </a:pPr>
            <a:r>
              <a:rPr lang="en"/>
              <a:t>258</a:t>
            </a:r>
          </a:p>
          <a:p>
            <a:pPr indent="-342900" lvl="0" marL="457200" rtl="0">
              <a:spcBef>
                <a:spcPts val="0"/>
              </a:spcBef>
              <a:spcAft>
                <a:spcPts val="0"/>
              </a:spcAft>
              <a:buAutoNum type="alphaUcPeriod"/>
            </a:pPr>
            <a:r>
              <a:rPr lang="en"/>
              <a:t>67</a:t>
            </a:r>
          </a:p>
          <a:p>
            <a:pPr indent="-342900" lvl="0" marL="457200" rtl="0">
              <a:spcBef>
                <a:spcPts val="0"/>
              </a:spcBef>
              <a:buAutoNum type="alphaUcPeriod"/>
            </a:pPr>
            <a:r>
              <a:rPr lang="en"/>
              <a:t>47</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sz="2400">
                <a:solidFill>
                  <a:srgbClr val="000000"/>
                </a:solidFill>
              </a:rPr>
              <a:t>Saudi Arabia</a:t>
            </a:r>
          </a:p>
        </p:txBody>
      </p:sp>
      <p:sp>
        <p:nvSpPr>
          <p:cNvPr id="229" name="Shape 22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6. The minimum age to fight in the military of Saudi Arabia is </a:t>
            </a:r>
            <a:r>
              <a:rPr lang="en"/>
              <a:t>___</a:t>
            </a:r>
          </a:p>
          <a:p>
            <a:pPr indent="-342900" lvl="0" marL="457200" rtl="0">
              <a:spcBef>
                <a:spcPts val="0"/>
              </a:spcBef>
              <a:spcAft>
                <a:spcPts val="0"/>
              </a:spcAft>
              <a:buAutoNum type="alphaUcPeriod"/>
            </a:pPr>
            <a:r>
              <a:rPr lang="en"/>
              <a:t>18</a:t>
            </a:r>
          </a:p>
          <a:p>
            <a:pPr indent="-342900" lvl="0" marL="457200" rtl="0">
              <a:spcBef>
                <a:spcPts val="0"/>
              </a:spcBef>
              <a:spcAft>
                <a:spcPts val="0"/>
              </a:spcAft>
              <a:buAutoNum type="alphaUcPeriod"/>
            </a:pPr>
            <a:r>
              <a:rPr lang="en"/>
              <a:t>17</a:t>
            </a:r>
          </a:p>
          <a:p>
            <a:pPr indent="-342900" lvl="0" marL="457200" rtl="0">
              <a:spcBef>
                <a:spcPts val="0"/>
              </a:spcBef>
              <a:spcAft>
                <a:spcPts val="0"/>
              </a:spcAft>
              <a:buAutoNum type="alphaUcPeriod"/>
            </a:pPr>
            <a:r>
              <a:rPr lang="en"/>
              <a:t>21</a:t>
            </a:r>
          </a:p>
          <a:p>
            <a:pPr indent="-342900" lvl="0" marL="457200" rtl="0">
              <a:spcBef>
                <a:spcPts val="0"/>
              </a:spcBef>
              <a:buAutoNum type="alphaUcPeriod"/>
            </a:pPr>
            <a:r>
              <a:rPr lang="en"/>
              <a:t>16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281725"/>
            <a:ext cx="8520600" cy="572700"/>
          </a:xfrm>
          <a:prstGeom prst="rect">
            <a:avLst/>
          </a:prstGeom>
        </p:spPr>
        <p:txBody>
          <a:bodyPr anchorCtr="0" anchor="t" bIns="91425" lIns="91425" rIns="91425" wrap="square" tIns="91425">
            <a:noAutofit/>
          </a:bodyPr>
          <a:lstStyle/>
          <a:p>
            <a:pPr lvl="0">
              <a:spcBef>
                <a:spcPts val="0"/>
              </a:spcBef>
              <a:buNone/>
            </a:pPr>
            <a:r>
              <a:rPr lang="en"/>
              <a:t>Rohingya Discussion</a:t>
            </a:r>
          </a:p>
        </p:txBody>
      </p:sp>
      <p:pic>
        <p:nvPicPr>
          <p:cNvPr id="71" name="Shape 71"/>
          <p:cNvPicPr preferRelativeResize="0"/>
          <p:nvPr/>
        </p:nvPicPr>
        <p:blipFill>
          <a:blip r:embed="rId3">
            <a:alphaModFix/>
          </a:blip>
          <a:stretch>
            <a:fillRect/>
          </a:stretch>
        </p:blipFill>
        <p:spPr>
          <a:xfrm>
            <a:off x="1232600" y="906375"/>
            <a:ext cx="6301195" cy="3984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sz="2400">
                <a:solidFill>
                  <a:srgbClr val="000000"/>
                </a:solidFill>
              </a:rPr>
              <a:t>America’s Diplomats</a:t>
            </a:r>
            <a:br>
              <a:rPr lang="en" sz="2400">
                <a:solidFill>
                  <a:srgbClr val="000000"/>
                </a:solidFill>
              </a:rPr>
            </a:br>
          </a:p>
        </p:txBody>
      </p:sp>
      <p:sp>
        <p:nvSpPr>
          <p:cNvPr id="235" name="Shape 23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7. The US Under Secretary for </a:t>
            </a:r>
            <a:r>
              <a:rPr lang="en"/>
              <a:t>Political</a:t>
            </a:r>
            <a:r>
              <a:rPr lang="en"/>
              <a:t> Affairs is </a:t>
            </a:r>
            <a:r>
              <a:rPr lang="en"/>
              <a:t>___</a:t>
            </a:r>
          </a:p>
          <a:p>
            <a:pPr indent="-342900" lvl="0" marL="457200" rtl="0">
              <a:spcBef>
                <a:spcPts val="0"/>
              </a:spcBef>
              <a:spcAft>
                <a:spcPts val="0"/>
              </a:spcAft>
              <a:buAutoNum type="alphaUcPeriod"/>
            </a:pPr>
            <a:r>
              <a:rPr lang="en"/>
              <a:t>Thomas A. Shannon, Jr.</a:t>
            </a:r>
          </a:p>
          <a:p>
            <a:pPr indent="-342900" lvl="0" marL="457200" rtl="0">
              <a:spcBef>
                <a:spcPts val="0"/>
              </a:spcBef>
              <a:spcAft>
                <a:spcPts val="0"/>
              </a:spcAft>
              <a:buAutoNum type="alphaUcPeriod"/>
            </a:pPr>
            <a:r>
              <a:rPr lang="en"/>
              <a:t>Rex Tillerson</a:t>
            </a:r>
          </a:p>
          <a:p>
            <a:pPr indent="-342900" lvl="0" marL="457200" rtl="0">
              <a:spcBef>
                <a:spcPts val="0"/>
              </a:spcBef>
              <a:spcAft>
                <a:spcPts val="0"/>
              </a:spcAft>
              <a:buAutoNum type="alphaUcPeriod"/>
            </a:pPr>
            <a:r>
              <a:rPr lang="en"/>
              <a:t>Nikki Haley</a:t>
            </a:r>
          </a:p>
          <a:p>
            <a:pPr indent="-342900" lvl="0" marL="457200" rtl="0">
              <a:spcBef>
                <a:spcPts val="0"/>
              </a:spcBef>
              <a:buAutoNum type="alphaUcPeriod"/>
            </a:pPr>
            <a:r>
              <a:rPr lang="en"/>
              <a:t>Carl Azuz</a:t>
            </a:r>
          </a:p>
          <a:p>
            <a:pPr lvl="0" rt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sz="2400">
                <a:solidFill>
                  <a:srgbClr val="000000"/>
                </a:solidFill>
              </a:rPr>
              <a:t>America’s Diplomats</a:t>
            </a:r>
            <a:br>
              <a:rPr lang="en" sz="2400">
                <a:solidFill>
                  <a:srgbClr val="000000"/>
                </a:solidFill>
              </a:rPr>
            </a:br>
          </a:p>
        </p:txBody>
      </p:sp>
      <p:sp>
        <p:nvSpPr>
          <p:cNvPr id="241" name="Shape 24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solidFill>
                  <a:srgbClr val="333333"/>
                </a:solidFill>
              </a:rPr>
              <a:t>8. The key pillars of American Diplomacy are </a:t>
            </a:r>
            <a:r>
              <a:rPr lang="en"/>
              <a:t>___</a:t>
            </a:r>
          </a:p>
          <a:p>
            <a:pPr indent="-342900" lvl="0" marL="457200" rtl="0">
              <a:spcBef>
                <a:spcPts val="0"/>
              </a:spcBef>
              <a:spcAft>
                <a:spcPts val="0"/>
              </a:spcAft>
              <a:buClr>
                <a:srgbClr val="333333"/>
              </a:buClr>
              <a:buAutoNum type="alphaUcPeriod"/>
            </a:pPr>
            <a:r>
              <a:rPr lang="en">
                <a:solidFill>
                  <a:srgbClr val="333333"/>
                </a:solidFill>
              </a:rPr>
              <a:t>Aid, Democracy, Development, War Prevention</a:t>
            </a:r>
          </a:p>
          <a:p>
            <a:pPr indent="-342900" lvl="0" marL="457200" rtl="0">
              <a:spcBef>
                <a:spcPts val="0"/>
              </a:spcBef>
              <a:spcAft>
                <a:spcPts val="0"/>
              </a:spcAft>
              <a:buClr>
                <a:srgbClr val="333333"/>
              </a:buClr>
              <a:buAutoNum type="alphaUcPeriod"/>
            </a:pPr>
            <a:r>
              <a:rPr lang="en">
                <a:solidFill>
                  <a:srgbClr val="333333"/>
                </a:solidFill>
              </a:rPr>
              <a:t>Negotiation, Peace, Development, Charity</a:t>
            </a:r>
          </a:p>
          <a:p>
            <a:pPr indent="-342900" lvl="0" marL="457200" rtl="0">
              <a:spcBef>
                <a:spcPts val="0"/>
              </a:spcBef>
              <a:spcAft>
                <a:spcPts val="0"/>
              </a:spcAft>
              <a:buClr>
                <a:srgbClr val="333333"/>
              </a:buClr>
              <a:buAutoNum type="alphaUcPeriod"/>
            </a:pPr>
            <a:r>
              <a:rPr lang="en">
                <a:solidFill>
                  <a:srgbClr val="333333"/>
                </a:solidFill>
              </a:rPr>
              <a:t>Nationalism, Prosperity, War Prevention, Isolation</a:t>
            </a:r>
          </a:p>
          <a:p>
            <a:pPr indent="-342900" lvl="0" marL="457200" rtl="0">
              <a:spcBef>
                <a:spcPts val="0"/>
              </a:spcBef>
              <a:buClr>
                <a:srgbClr val="333333"/>
              </a:buClr>
              <a:buAutoNum type="alphaUcPeriod"/>
            </a:pPr>
            <a:r>
              <a:rPr lang="en">
                <a:solidFill>
                  <a:srgbClr val="333333"/>
                </a:solidFill>
              </a:rPr>
              <a:t>P</a:t>
            </a:r>
            <a:r>
              <a:rPr lang="en">
                <a:solidFill>
                  <a:srgbClr val="333333"/>
                </a:solidFill>
              </a:rPr>
              <a:t>eace, Prosperity, Democracy, and Economic development</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lvl="0" rtl="0">
              <a:spcBef>
                <a:spcPts val="0"/>
              </a:spcBef>
              <a:buNone/>
            </a:pPr>
            <a:r>
              <a:rPr lang="en"/>
              <a:t>WorldQuest Simulation Quiz 1 Answers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t>
            </a:r>
            <a:r>
              <a:rPr lang="en"/>
              <a:t>ASEAN at 50</a:t>
            </a:r>
          </a:p>
        </p:txBody>
      </p:sp>
      <p:sp>
        <p:nvSpPr>
          <p:cNvPr id="252" name="Shape 25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AutoNum type="arabicPeriod"/>
            </a:pPr>
            <a:r>
              <a:rPr lang="en"/>
              <a:t>In 2015, ASEAN’s combined GDP stood at US$___ trillion, positioning it as the 6th largest globally and 3rd in Asia. </a:t>
            </a:r>
          </a:p>
          <a:p>
            <a:pPr indent="-342900" lvl="0" marL="457200" rtl="0">
              <a:spcBef>
                <a:spcPts val="0"/>
              </a:spcBef>
              <a:spcAft>
                <a:spcPts val="0"/>
              </a:spcAft>
              <a:buAutoNum type="alphaUcPeriod"/>
            </a:pPr>
            <a:r>
              <a:rPr lang="en"/>
              <a:t>2.4 </a:t>
            </a:r>
          </a:p>
          <a:p>
            <a:pPr indent="-342900" lvl="0" marL="457200" rtl="0">
              <a:spcBef>
                <a:spcPts val="0"/>
              </a:spcBef>
              <a:spcAft>
                <a:spcPts val="0"/>
              </a:spcAft>
              <a:buAutoNum type="alphaUcPeriod"/>
            </a:pPr>
            <a:r>
              <a:rPr lang="en"/>
              <a:t>10.6</a:t>
            </a:r>
          </a:p>
          <a:p>
            <a:pPr indent="-342900" lvl="0" marL="457200" rtl="0">
              <a:spcBef>
                <a:spcPts val="0"/>
              </a:spcBef>
              <a:spcAft>
                <a:spcPts val="0"/>
              </a:spcAft>
              <a:buAutoNum type="alphaUcPeriod"/>
            </a:pPr>
            <a:r>
              <a:rPr lang="en"/>
              <a:t>5.8</a:t>
            </a:r>
          </a:p>
          <a:p>
            <a:pPr indent="-342900" lvl="0" marL="457200" rtl="0">
              <a:spcBef>
                <a:spcPts val="0"/>
              </a:spcBef>
              <a:buAutoNum type="alphaUcPeriod"/>
            </a:pPr>
            <a:r>
              <a:rPr lang="en"/>
              <a:t>6.7</a:t>
            </a:r>
          </a:p>
          <a:p>
            <a:pPr lvl="0" rt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ASEAN at 50</a:t>
            </a:r>
          </a:p>
          <a:p>
            <a:pPr lvl="0" rtl="0">
              <a:spcBef>
                <a:spcPts val="0"/>
              </a:spcBef>
              <a:buNone/>
            </a:pPr>
            <a:r>
              <a:t/>
            </a:r>
            <a:endParaRPr/>
          </a:p>
        </p:txBody>
      </p:sp>
      <p:sp>
        <p:nvSpPr>
          <p:cNvPr id="258" name="Shape 2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rgbClr val="000000"/>
              </a:buClr>
              <a:buSzPct val="61111"/>
              <a:buFont typeface="Arial"/>
              <a:buNone/>
            </a:pPr>
            <a:r>
              <a:rPr lang="en"/>
              <a:t>2.  Several new initiatives have been established to strengthen the Southeast Asian capacity to address the emerging threat of health pandemics. ASEAN has put in place measures to boost its resiliency through the establishment of the ___ for Food Safety. </a:t>
            </a:r>
          </a:p>
          <a:p>
            <a:pPr indent="-342900" lvl="0" marL="457200" rtl="0">
              <a:spcBef>
                <a:spcPts val="0"/>
              </a:spcBef>
              <a:spcAft>
                <a:spcPts val="0"/>
              </a:spcAft>
              <a:buAutoNum type="alphaUcPeriod"/>
            </a:pPr>
            <a:r>
              <a:rPr lang="en"/>
              <a:t>ASEAN Initiative for Immunization (AII)</a:t>
            </a:r>
          </a:p>
          <a:p>
            <a:pPr indent="-342900" lvl="0" marL="457200" rtl="0">
              <a:spcBef>
                <a:spcPts val="0"/>
              </a:spcBef>
              <a:spcAft>
                <a:spcPts val="0"/>
              </a:spcAft>
              <a:buAutoNum type="alphaUcPeriod"/>
            </a:pPr>
            <a:r>
              <a:rPr lang="en"/>
              <a:t>ASEAN Resiliency Booster (ARB)</a:t>
            </a:r>
          </a:p>
          <a:p>
            <a:pPr indent="-342900" lvl="0" marL="457200" rtl="0">
              <a:spcBef>
                <a:spcPts val="0"/>
              </a:spcBef>
              <a:spcAft>
                <a:spcPts val="0"/>
              </a:spcAft>
              <a:buAutoNum type="alphaUcPeriod"/>
            </a:pPr>
            <a:r>
              <a:rPr lang="en"/>
              <a:t>ASEAN Risk Assessment Centre (ARAC)</a:t>
            </a:r>
          </a:p>
          <a:p>
            <a:pPr indent="-342900" lvl="0" marL="457200" rtl="0">
              <a:spcBef>
                <a:spcPts val="0"/>
              </a:spcBef>
              <a:buAutoNum type="alphaUcPeriod"/>
            </a:pPr>
            <a:r>
              <a:rPr lang="en"/>
              <a:t>ASEAN Guidelines for Corporate Social Responsibility (CSR)</a:t>
            </a:r>
          </a:p>
          <a:p>
            <a:pPr lvl="0" rtl="0">
              <a:spcBef>
                <a:spcPts val="0"/>
              </a:spcBef>
              <a:buNone/>
            </a:pPr>
            <a:r>
              <a:rPr lang="en">
                <a:highlight>
                  <a:srgbClr val="D9EAD3"/>
                </a:highlight>
              </a:rPr>
              <a:t>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Global Climate Change</a:t>
            </a:r>
          </a:p>
        </p:txBody>
      </p:sp>
      <p:sp>
        <p:nvSpPr>
          <p:cNvPr id="264" name="Shape 26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3. T</a:t>
            </a:r>
            <a:r>
              <a:rPr lang="en"/>
              <a:t>he U.S. now has __ coal-burning power plants that avoid dumping carbon dioxide into the air.</a:t>
            </a:r>
          </a:p>
          <a:p>
            <a:pPr indent="-342900" lvl="0" marL="457200" rtl="0">
              <a:spcBef>
                <a:spcPts val="0"/>
              </a:spcBef>
              <a:spcAft>
                <a:spcPts val="0"/>
              </a:spcAft>
              <a:buAutoNum type="alphaUcPeriod"/>
            </a:pPr>
            <a:r>
              <a:rPr lang="en"/>
              <a:t>1500</a:t>
            </a:r>
          </a:p>
          <a:p>
            <a:pPr indent="-342900" lvl="0" marL="457200" rtl="0">
              <a:spcBef>
                <a:spcPts val="0"/>
              </a:spcBef>
              <a:spcAft>
                <a:spcPts val="0"/>
              </a:spcAft>
              <a:buAutoNum type="alphaUcPeriod"/>
            </a:pPr>
            <a:r>
              <a:rPr lang="en"/>
              <a:t>250</a:t>
            </a:r>
          </a:p>
          <a:p>
            <a:pPr indent="-342900" lvl="0" marL="457200" rtl="0">
              <a:spcBef>
                <a:spcPts val="0"/>
              </a:spcBef>
              <a:spcAft>
                <a:spcPts val="0"/>
              </a:spcAft>
              <a:buAutoNum type="alphaUcPeriod"/>
            </a:pPr>
            <a:r>
              <a:rPr lang="en"/>
              <a:t>37</a:t>
            </a:r>
          </a:p>
          <a:p>
            <a:pPr indent="-342900" lvl="0" marL="457200" rtl="0">
              <a:spcBef>
                <a:spcPts val="0"/>
              </a:spcBef>
              <a:buAutoNum type="alphaUcPeriod"/>
            </a:pPr>
            <a:r>
              <a:rPr lang="en"/>
              <a:t>2</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Global Climate Change</a:t>
            </a:r>
          </a:p>
        </p:txBody>
      </p:sp>
      <p:sp>
        <p:nvSpPr>
          <p:cNvPr id="270" name="Shape 2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rgbClr val="000000"/>
              </a:buClr>
              <a:buSzPct val="61111"/>
              <a:buFont typeface="Arial"/>
              <a:buNone/>
            </a:pPr>
            <a:r>
              <a:rPr lang="en"/>
              <a:t>4. The U.S. Energy Department’s budget for R&amp;D is about $___ billion, approximately the same as it was five years ago.</a:t>
            </a:r>
          </a:p>
          <a:p>
            <a:pPr indent="-342900" lvl="0" marL="457200" rtl="0">
              <a:spcBef>
                <a:spcPts val="0"/>
              </a:spcBef>
              <a:spcAft>
                <a:spcPts val="0"/>
              </a:spcAft>
              <a:buAutoNum type="alphaUcPeriod"/>
            </a:pPr>
            <a:r>
              <a:rPr lang="en"/>
              <a:t>5</a:t>
            </a:r>
          </a:p>
          <a:p>
            <a:pPr indent="-342900" lvl="0" marL="457200" rtl="0">
              <a:spcBef>
                <a:spcPts val="0"/>
              </a:spcBef>
              <a:spcAft>
                <a:spcPts val="0"/>
              </a:spcAft>
              <a:buAutoNum type="alphaUcPeriod"/>
            </a:pPr>
            <a:r>
              <a:rPr lang="en"/>
              <a:t>15</a:t>
            </a:r>
          </a:p>
          <a:p>
            <a:pPr indent="-342900" lvl="0" marL="457200" rtl="0">
              <a:spcBef>
                <a:spcPts val="0"/>
              </a:spcBef>
              <a:spcAft>
                <a:spcPts val="0"/>
              </a:spcAft>
              <a:buAutoNum type="alphaUcPeriod"/>
            </a:pPr>
            <a:r>
              <a:rPr lang="en"/>
              <a:t>76</a:t>
            </a:r>
          </a:p>
          <a:p>
            <a:pPr indent="-342900" lvl="0" marL="457200" rtl="0">
              <a:spcBef>
                <a:spcPts val="0"/>
              </a:spcBef>
              <a:buAutoNum type="alphaUcPeriod"/>
            </a:pPr>
            <a:r>
              <a:rPr lang="en"/>
              <a:t>10</a:t>
            </a:r>
          </a:p>
          <a:p>
            <a:pPr lvl="0" rtl="0">
              <a:spcBef>
                <a:spcPts val="0"/>
              </a:spcBef>
              <a:buNone/>
            </a:pPr>
            <a:r>
              <a:t/>
            </a:r>
            <a:endParaRPr>
              <a:highlight>
                <a:srgbClr val="FFFFFF"/>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Saudi Arabia</a:t>
            </a:r>
          </a:p>
        </p:txBody>
      </p:sp>
      <p:sp>
        <p:nvSpPr>
          <p:cNvPr id="276" name="Shape 2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rgbClr val="000000"/>
              </a:buClr>
              <a:buSzPct val="61111"/>
              <a:buFont typeface="Arial"/>
              <a:buNone/>
            </a:pPr>
            <a:r>
              <a:rPr lang="en"/>
              <a:t>5. Saudi Arabia's interior ministry says it has executed ___ "terrorists", including Shia religious leader Nimr al-Nimr and a convicted al-Qaeda leader Faris al-Zahrani.</a:t>
            </a:r>
          </a:p>
          <a:p>
            <a:pPr indent="-342900" lvl="0" marL="457200" rtl="0">
              <a:spcBef>
                <a:spcPts val="0"/>
              </a:spcBef>
              <a:spcAft>
                <a:spcPts val="0"/>
              </a:spcAft>
              <a:buAutoNum type="alphaUcPeriod"/>
            </a:pPr>
            <a:r>
              <a:rPr lang="en"/>
              <a:t>53</a:t>
            </a:r>
          </a:p>
          <a:p>
            <a:pPr indent="-342900" lvl="0" marL="457200" rtl="0">
              <a:spcBef>
                <a:spcPts val="0"/>
              </a:spcBef>
              <a:spcAft>
                <a:spcPts val="0"/>
              </a:spcAft>
              <a:buAutoNum type="alphaUcPeriod"/>
            </a:pPr>
            <a:r>
              <a:rPr lang="en"/>
              <a:t>258</a:t>
            </a:r>
          </a:p>
          <a:p>
            <a:pPr indent="-342900" lvl="0" marL="457200" rtl="0">
              <a:spcBef>
                <a:spcPts val="0"/>
              </a:spcBef>
              <a:spcAft>
                <a:spcPts val="0"/>
              </a:spcAft>
              <a:buAutoNum type="alphaUcPeriod"/>
            </a:pPr>
            <a:r>
              <a:rPr lang="en"/>
              <a:t>67</a:t>
            </a:r>
          </a:p>
          <a:p>
            <a:pPr indent="-342900" lvl="0" marL="457200" rtl="0">
              <a:spcBef>
                <a:spcPts val="0"/>
              </a:spcBef>
              <a:buAutoNum type="alphaUcPeriod"/>
            </a:pPr>
            <a:r>
              <a:rPr lang="en"/>
              <a:t>47</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Saudi Arabia</a:t>
            </a:r>
          </a:p>
        </p:txBody>
      </p:sp>
      <p:sp>
        <p:nvSpPr>
          <p:cNvPr id="282" name="Shape 28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a:t>6. The minimum age to fight in the military of Saudi Arabia is ___</a:t>
            </a:r>
          </a:p>
          <a:p>
            <a:pPr indent="-342900" lvl="0" marL="457200" rtl="0">
              <a:spcBef>
                <a:spcPts val="0"/>
              </a:spcBef>
              <a:spcAft>
                <a:spcPts val="0"/>
              </a:spcAft>
              <a:buAutoNum type="alphaUcPeriod"/>
            </a:pPr>
            <a:r>
              <a:rPr lang="en"/>
              <a:t>18</a:t>
            </a:r>
          </a:p>
          <a:p>
            <a:pPr indent="-342900" lvl="0" marL="457200" rtl="0">
              <a:spcBef>
                <a:spcPts val="0"/>
              </a:spcBef>
              <a:spcAft>
                <a:spcPts val="0"/>
              </a:spcAft>
              <a:buAutoNum type="alphaUcPeriod"/>
            </a:pPr>
            <a:r>
              <a:rPr lang="en"/>
              <a:t>17</a:t>
            </a:r>
          </a:p>
          <a:p>
            <a:pPr indent="-342900" lvl="0" marL="457200" rtl="0">
              <a:spcBef>
                <a:spcPts val="0"/>
              </a:spcBef>
              <a:spcAft>
                <a:spcPts val="0"/>
              </a:spcAft>
              <a:buAutoNum type="alphaUcPeriod"/>
            </a:pPr>
            <a:r>
              <a:rPr lang="en"/>
              <a:t>21</a:t>
            </a:r>
          </a:p>
          <a:p>
            <a:pPr indent="-342900" lvl="0" marL="457200" rtl="0">
              <a:spcBef>
                <a:spcPts val="0"/>
              </a:spcBef>
              <a:buAutoNum type="alphaUcPeriod"/>
            </a:pPr>
            <a:r>
              <a:rPr lang="en"/>
              <a:t>16</a:t>
            </a:r>
          </a:p>
          <a:p>
            <a:pPr lvl="0" rtl="0">
              <a:spcBef>
                <a:spcPts val="0"/>
              </a:spcBef>
              <a:buNone/>
            </a:pPr>
            <a:r>
              <a:t/>
            </a:r>
            <a:endParaRPr>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America’s Diplomats</a:t>
            </a:r>
          </a:p>
        </p:txBody>
      </p:sp>
      <p:sp>
        <p:nvSpPr>
          <p:cNvPr id="288" name="Shape 28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rgbClr val="000000"/>
              </a:buClr>
              <a:buSzPct val="61111"/>
              <a:buFont typeface="Arial"/>
              <a:buNone/>
            </a:pPr>
            <a:r>
              <a:rPr lang="en"/>
              <a:t>7. The US Under Secretary for Political Affairs is ___</a:t>
            </a:r>
          </a:p>
          <a:p>
            <a:pPr indent="-342900" lvl="0" marL="457200" rtl="0">
              <a:spcBef>
                <a:spcPts val="0"/>
              </a:spcBef>
              <a:spcAft>
                <a:spcPts val="0"/>
              </a:spcAft>
              <a:buAutoNum type="alphaUcPeriod"/>
            </a:pPr>
            <a:r>
              <a:rPr lang="en"/>
              <a:t>Thomas A. Shannon, Jr.</a:t>
            </a:r>
          </a:p>
          <a:p>
            <a:pPr indent="-342900" lvl="0" marL="457200" rtl="0">
              <a:spcBef>
                <a:spcPts val="0"/>
              </a:spcBef>
              <a:spcAft>
                <a:spcPts val="0"/>
              </a:spcAft>
              <a:buAutoNum type="alphaUcPeriod"/>
            </a:pPr>
            <a:r>
              <a:rPr lang="en"/>
              <a:t>Rex Tillerson</a:t>
            </a:r>
          </a:p>
          <a:p>
            <a:pPr indent="-342900" lvl="0" marL="457200" rtl="0">
              <a:spcBef>
                <a:spcPts val="0"/>
              </a:spcBef>
              <a:spcAft>
                <a:spcPts val="0"/>
              </a:spcAft>
              <a:buAutoNum type="alphaUcPeriod"/>
            </a:pPr>
            <a:r>
              <a:rPr lang="en"/>
              <a:t>Nikki Haley</a:t>
            </a:r>
          </a:p>
          <a:p>
            <a:pPr indent="-342900" lvl="0" marL="457200" rtl="0">
              <a:spcBef>
                <a:spcPts val="0"/>
              </a:spcBef>
              <a:buAutoNum type="alphaUcPeriod"/>
            </a:pPr>
            <a:r>
              <a:rPr lang="en"/>
              <a:t>Carl Azuz</a:t>
            </a:r>
          </a:p>
          <a:p>
            <a:pPr lvl="0" rtl="0">
              <a:spcBef>
                <a:spcPts val="0"/>
              </a:spcBef>
              <a:buNone/>
            </a:pPr>
            <a:r>
              <a:t/>
            </a:r>
            <a:endParaRPr>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281725"/>
            <a:ext cx="8520600" cy="572700"/>
          </a:xfrm>
          <a:prstGeom prst="rect">
            <a:avLst/>
          </a:prstGeom>
        </p:spPr>
        <p:txBody>
          <a:bodyPr anchorCtr="0" anchor="t" bIns="91425" lIns="91425" rIns="91425" wrap="square" tIns="91425">
            <a:noAutofit/>
          </a:bodyPr>
          <a:lstStyle/>
          <a:p>
            <a:pPr lvl="0" rtl="0">
              <a:spcBef>
                <a:spcPts val="0"/>
              </a:spcBef>
              <a:buNone/>
            </a:pPr>
            <a:r>
              <a:rPr lang="en"/>
              <a:t>Rohingya Discussion</a:t>
            </a:r>
          </a:p>
        </p:txBody>
      </p:sp>
      <p:pic>
        <p:nvPicPr>
          <p:cNvPr id="77" name="Shape 77"/>
          <p:cNvPicPr preferRelativeResize="0"/>
          <p:nvPr/>
        </p:nvPicPr>
        <p:blipFill>
          <a:blip r:embed="rId3">
            <a:alphaModFix/>
          </a:blip>
          <a:stretch>
            <a:fillRect/>
          </a:stretch>
        </p:blipFill>
        <p:spPr>
          <a:xfrm>
            <a:off x="1597875" y="1017728"/>
            <a:ext cx="5948248" cy="39481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2400">
                <a:solidFill>
                  <a:srgbClr val="000000"/>
                </a:solidFill>
              </a:rPr>
              <a:t>WorldQuest Simulation Quiz 2 - America’s Diplomats</a:t>
            </a:r>
          </a:p>
        </p:txBody>
      </p:sp>
      <p:sp>
        <p:nvSpPr>
          <p:cNvPr id="294" name="Shape 29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Clr>
                <a:srgbClr val="000000"/>
              </a:buClr>
              <a:buSzPct val="61111"/>
              <a:buFont typeface="Arial"/>
              <a:buNone/>
            </a:pPr>
            <a:r>
              <a:rPr lang="en">
                <a:solidFill>
                  <a:srgbClr val="333333"/>
                </a:solidFill>
              </a:rPr>
              <a:t>8. The key pillars of American Diplomacy are </a:t>
            </a:r>
            <a:r>
              <a:rPr lang="en"/>
              <a:t>___</a:t>
            </a:r>
          </a:p>
          <a:p>
            <a:pPr indent="-342900" lvl="0" marL="457200" rtl="0">
              <a:spcBef>
                <a:spcPts val="0"/>
              </a:spcBef>
              <a:spcAft>
                <a:spcPts val="0"/>
              </a:spcAft>
              <a:buClr>
                <a:srgbClr val="333333"/>
              </a:buClr>
              <a:buAutoNum type="alphaUcPeriod"/>
            </a:pPr>
            <a:r>
              <a:rPr lang="en">
                <a:solidFill>
                  <a:srgbClr val="333333"/>
                </a:solidFill>
              </a:rPr>
              <a:t>Aid, Democracy, Development, War Prevention</a:t>
            </a:r>
          </a:p>
          <a:p>
            <a:pPr indent="-342900" lvl="0" marL="457200" rtl="0">
              <a:spcBef>
                <a:spcPts val="0"/>
              </a:spcBef>
              <a:spcAft>
                <a:spcPts val="0"/>
              </a:spcAft>
              <a:buClr>
                <a:srgbClr val="333333"/>
              </a:buClr>
              <a:buAutoNum type="alphaUcPeriod"/>
            </a:pPr>
            <a:r>
              <a:rPr lang="en">
                <a:solidFill>
                  <a:srgbClr val="333333"/>
                </a:solidFill>
              </a:rPr>
              <a:t>Negotiation, Peace, Development, Charity</a:t>
            </a:r>
          </a:p>
          <a:p>
            <a:pPr indent="-342900" lvl="0" marL="457200" rtl="0">
              <a:spcBef>
                <a:spcPts val="0"/>
              </a:spcBef>
              <a:spcAft>
                <a:spcPts val="0"/>
              </a:spcAft>
              <a:buClr>
                <a:srgbClr val="333333"/>
              </a:buClr>
              <a:buAutoNum type="alphaUcPeriod"/>
            </a:pPr>
            <a:r>
              <a:rPr lang="en">
                <a:solidFill>
                  <a:srgbClr val="333333"/>
                </a:solidFill>
              </a:rPr>
              <a:t>Nationalism, Prosperity, War Prevention, Isolation</a:t>
            </a:r>
          </a:p>
          <a:p>
            <a:pPr indent="-342900" lvl="0" marL="457200" rtl="0">
              <a:spcBef>
                <a:spcPts val="0"/>
              </a:spcBef>
              <a:buClr>
                <a:srgbClr val="333333"/>
              </a:buClr>
              <a:buAutoNum type="alphaUcPeriod"/>
            </a:pPr>
            <a:r>
              <a:rPr lang="en">
                <a:solidFill>
                  <a:srgbClr val="333333"/>
                </a:solidFill>
              </a:rPr>
              <a:t>Peace, Prosperity, Democracy, and Economic development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281725"/>
            <a:ext cx="8520600" cy="572700"/>
          </a:xfrm>
          <a:prstGeom prst="rect">
            <a:avLst/>
          </a:prstGeom>
        </p:spPr>
        <p:txBody>
          <a:bodyPr anchorCtr="0" anchor="t" bIns="91425" lIns="91425" rIns="91425" wrap="square" tIns="91425">
            <a:noAutofit/>
          </a:bodyPr>
          <a:lstStyle/>
          <a:p>
            <a:pPr lvl="0" rtl="0">
              <a:spcBef>
                <a:spcPts val="0"/>
              </a:spcBef>
              <a:buNone/>
            </a:pPr>
            <a:r>
              <a:rPr lang="en"/>
              <a:t>Rohingya Discussion</a:t>
            </a:r>
          </a:p>
        </p:txBody>
      </p:sp>
      <p:pic>
        <p:nvPicPr>
          <p:cNvPr id="83" name="Shape 83"/>
          <p:cNvPicPr preferRelativeResize="0"/>
          <p:nvPr/>
        </p:nvPicPr>
        <p:blipFill>
          <a:blip r:embed="rId3">
            <a:alphaModFix/>
          </a:blip>
          <a:stretch>
            <a:fillRect/>
          </a:stretch>
        </p:blipFill>
        <p:spPr>
          <a:xfrm>
            <a:off x="1808997" y="989272"/>
            <a:ext cx="5526000" cy="358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281725"/>
            <a:ext cx="8520600" cy="572700"/>
          </a:xfrm>
          <a:prstGeom prst="rect">
            <a:avLst/>
          </a:prstGeom>
        </p:spPr>
        <p:txBody>
          <a:bodyPr anchorCtr="0" anchor="t" bIns="91425" lIns="91425" rIns="91425" wrap="square" tIns="91425">
            <a:noAutofit/>
          </a:bodyPr>
          <a:lstStyle/>
          <a:p>
            <a:pPr lvl="0" rtl="0">
              <a:spcBef>
                <a:spcPts val="0"/>
              </a:spcBef>
              <a:buNone/>
            </a:pPr>
            <a:r>
              <a:rPr lang="en"/>
              <a:t>Rohingya Discussion</a:t>
            </a:r>
          </a:p>
        </p:txBody>
      </p:sp>
      <p:pic>
        <p:nvPicPr>
          <p:cNvPr id="89" name="Shape 89"/>
          <p:cNvPicPr preferRelativeResize="0"/>
          <p:nvPr/>
        </p:nvPicPr>
        <p:blipFill>
          <a:blip r:embed="rId3">
            <a:alphaModFix/>
          </a:blip>
          <a:stretch>
            <a:fillRect/>
          </a:stretch>
        </p:blipFill>
        <p:spPr>
          <a:xfrm>
            <a:off x="1358175" y="906350"/>
            <a:ext cx="5972675" cy="398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281725"/>
            <a:ext cx="8520600" cy="572700"/>
          </a:xfrm>
          <a:prstGeom prst="rect">
            <a:avLst/>
          </a:prstGeom>
        </p:spPr>
        <p:txBody>
          <a:bodyPr anchorCtr="0" anchor="t" bIns="91425" lIns="91425" rIns="91425" wrap="square" tIns="91425">
            <a:noAutofit/>
          </a:bodyPr>
          <a:lstStyle/>
          <a:p>
            <a:pPr lvl="0" rtl="0">
              <a:spcBef>
                <a:spcPts val="0"/>
              </a:spcBef>
              <a:buNone/>
            </a:pPr>
            <a:r>
              <a:rPr lang="en"/>
              <a:t>Rohingya Discussion</a:t>
            </a:r>
          </a:p>
        </p:txBody>
      </p:sp>
      <p:pic>
        <p:nvPicPr>
          <p:cNvPr id="95" name="Shape 95"/>
          <p:cNvPicPr preferRelativeResize="0"/>
          <p:nvPr/>
        </p:nvPicPr>
        <p:blipFill>
          <a:blip r:embed="rId3">
            <a:alphaModFix/>
          </a:blip>
          <a:stretch>
            <a:fillRect/>
          </a:stretch>
        </p:blipFill>
        <p:spPr>
          <a:xfrm>
            <a:off x="1433575" y="854425"/>
            <a:ext cx="5931921" cy="3984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281725"/>
            <a:ext cx="8520600" cy="572700"/>
          </a:xfrm>
          <a:prstGeom prst="rect">
            <a:avLst/>
          </a:prstGeom>
        </p:spPr>
        <p:txBody>
          <a:bodyPr anchorCtr="0" anchor="t" bIns="91425" lIns="91425" rIns="91425" wrap="square" tIns="91425">
            <a:noAutofit/>
          </a:bodyPr>
          <a:lstStyle/>
          <a:p>
            <a:pPr lvl="0" rtl="0">
              <a:spcBef>
                <a:spcPts val="0"/>
              </a:spcBef>
              <a:buNone/>
            </a:pPr>
            <a:r>
              <a:rPr lang="en"/>
              <a:t>Rohingya Discussion</a:t>
            </a:r>
          </a:p>
        </p:txBody>
      </p:sp>
      <p:pic>
        <p:nvPicPr>
          <p:cNvPr id="101" name="Shape 101"/>
          <p:cNvPicPr preferRelativeResize="0"/>
          <p:nvPr/>
        </p:nvPicPr>
        <p:blipFill>
          <a:blip r:embed="rId3">
            <a:alphaModFix/>
          </a:blip>
          <a:stretch>
            <a:fillRect/>
          </a:stretch>
        </p:blipFill>
        <p:spPr>
          <a:xfrm>
            <a:off x="1915813" y="969150"/>
            <a:ext cx="5312367" cy="3984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Weekly News Discussion: Rohingya </a:t>
            </a:r>
          </a:p>
        </p:txBody>
      </p:sp>
      <p:sp>
        <p:nvSpPr>
          <p:cNvPr id="107" name="Shape 107"/>
          <p:cNvSpPr txBox="1"/>
          <p:nvPr>
            <p:ph idx="1" type="body"/>
          </p:nvPr>
        </p:nvSpPr>
        <p:spPr>
          <a:xfrm>
            <a:off x="311700" y="1152475"/>
            <a:ext cx="5577600" cy="3416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On August 25th, a </a:t>
            </a:r>
            <a:r>
              <a:rPr lang="en"/>
              <a:t>Rohingya militant group (ARSA) attacked Myanmar security outposts</a:t>
            </a:r>
          </a:p>
          <a:p>
            <a:pPr lvl="0" rtl="0">
              <a:spcBef>
                <a:spcPts val="0"/>
              </a:spcBef>
              <a:spcAft>
                <a:spcPts val="0"/>
              </a:spcAft>
              <a:buNone/>
            </a:pPr>
            <a:r>
              <a:t/>
            </a:r>
            <a:endParaRPr sz="1200"/>
          </a:p>
          <a:p>
            <a:pPr indent="-342900" lvl="0" marL="457200" rtl="0">
              <a:spcBef>
                <a:spcPts val="0"/>
              </a:spcBef>
              <a:spcAft>
                <a:spcPts val="0"/>
              </a:spcAft>
            </a:pPr>
            <a:r>
              <a:rPr lang="en"/>
              <a:t>In Myanmar’s Rakhine State, the persecution of the Rohingya Muslim minority since August has led to a humanitarian and refugee crisis</a:t>
            </a:r>
          </a:p>
          <a:p>
            <a:pPr indent="-317500" lvl="1" marL="914400" rtl="0">
              <a:spcBef>
                <a:spcPts val="0"/>
              </a:spcBef>
              <a:spcAft>
                <a:spcPts val="0"/>
              </a:spcAft>
            </a:pPr>
            <a:r>
              <a:rPr lang="en"/>
              <a:t>Over 500,000 refugees (mostly children) have fled to Bangladesh</a:t>
            </a:r>
          </a:p>
          <a:p>
            <a:pPr indent="-317500" lvl="1" marL="914400" rtl="0">
              <a:spcBef>
                <a:spcPts val="0"/>
              </a:spcBef>
              <a:spcAft>
                <a:spcPts val="0"/>
              </a:spcAft>
            </a:pPr>
            <a:r>
              <a:rPr lang="en"/>
              <a:t>At least 176/471 villages destroyed</a:t>
            </a:r>
          </a:p>
          <a:p>
            <a:pPr indent="0" lvl="0" marL="0" rtl="0">
              <a:spcBef>
                <a:spcPts val="0"/>
              </a:spcBef>
              <a:spcAft>
                <a:spcPts val="0"/>
              </a:spcAft>
              <a:buNone/>
            </a:pPr>
            <a:r>
              <a:t/>
            </a:r>
            <a:endParaRPr sz="1200"/>
          </a:p>
          <a:p>
            <a:pPr indent="-342900" lvl="0" marL="457200">
              <a:spcBef>
                <a:spcPts val="0"/>
              </a:spcBef>
              <a:spcAft>
                <a:spcPts val="0"/>
              </a:spcAft>
            </a:pPr>
            <a:r>
              <a:rPr lang="en"/>
              <a:t>“A textbook example of ethnic cleansing," - Zeid Ra'ad Al Hussein (United Nations high commissioner for human rights)</a:t>
            </a:r>
          </a:p>
        </p:txBody>
      </p:sp>
      <p:pic>
        <p:nvPicPr>
          <p:cNvPr id="108" name="Shape 108"/>
          <p:cNvPicPr preferRelativeResize="0"/>
          <p:nvPr/>
        </p:nvPicPr>
        <p:blipFill>
          <a:blip r:embed="rId3">
            <a:alphaModFix/>
          </a:blip>
          <a:stretch>
            <a:fillRect/>
          </a:stretch>
        </p:blipFill>
        <p:spPr>
          <a:xfrm>
            <a:off x="6223776" y="3155137"/>
            <a:ext cx="2351900" cy="1561188"/>
          </a:xfrm>
          <a:prstGeom prst="rect">
            <a:avLst/>
          </a:prstGeom>
          <a:noFill/>
          <a:ln>
            <a:noFill/>
          </a:ln>
        </p:spPr>
      </p:pic>
      <p:pic>
        <p:nvPicPr>
          <p:cNvPr id="109" name="Shape 109"/>
          <p:cNvPicPr preferRelativeResize="0"/>
          <p:nvPr/>
        </p:nvPicPr>
        <p:blipFill>
          <a:blip r:embed="rId4">
            <a:alphaModFix/>
          </a:blip>
          <a:stretch>
            <a:fillRect/>
          </a:stretch>
        </p:blipFill>
        <p:spPr>
          <a:xfrm>
            <a:off x="6223775" y="1190725"/>
            <a:ext cx="2351900" cy="1674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