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 id="264" r:id="rId10"/>
    <p:sldId id="265" r:id="rId11"/>
    <p:sldId id="266" r:id="rId12"/>
    <p:sldId id="267" r:id="rId13"/>
    <p:sldId id="270" r:id="rId14"/>
    <p:sldId id="269" r:id="rId15"/>
    <p:sldId id="271" r:id="rId16"/>
    <p:sldId id="272" r:id="rId17"/>
    <p:sldId id="274" r:id="rId18"/>
    <p:sldId id="275" r:id="rId19"/>
    <p:sldId id="273" r:id="rId20"/>
    <p:sldId id="276" r:id="rId21"/>
    <p:sldId id="268" r:id="rId22"/>
    <p:sldId id="277" r:id="rId23"/>
    <p:sldId id="278" r:id="rId24"/>
    <p:sldId id="284" r:id="rId25"/>
    <p:sldId id="279" r:id="rId26"/>
    <p:sldId id="285" r:id="rId27"/>
    <p:sldId id="286" r:id="rId28"/>
    <p:sldId id="280" r:id="rId29"/>
    <p:sldId id="281" r:id="rId30"/>
    <p:sldId id="282" r:id="rId31"/>
    <p:sldId id="283"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68" d="100"/>
          <a:sy n="68" d="100"/>
        </p:scale>
        <p:origin x="6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39244-D8BE-46C3-8307-6543D58D186A}"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182148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39244-D8BE-46C3-8307-6543D58D186A}"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380881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39244-D8BE-46C3-8307-6543D58D186A}"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416274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39244-D8BE-46C3-8307-6543D58D186A}"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31422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339244-D8BE-46C3-8307-6543D58D186A}" type="datetimeFigureOut">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93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339244-D8BE-46C3-8307-6543D58D186A}"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376816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339244-D8BE-46C3-8307-6543D58D186A}" type="datetimeFigureOut">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355514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339244-D8BE-46C3-8307-6543D58D186A}" type="datetimeFigureOut">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178641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39244-D8BE-46C3-8307-6543D58D186A}" type="datetimeFigureOut">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198271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339244-D8BE-46C3-8307-6543D58D186A}"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198327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339244-D8BE-46C3-8307-6543D58D186A}" type="datetimeFigureOut">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741D6-3EC1-4247-8D17-938A35EE291B}" type="slidenum">
              <a:rPr lang="en-US" smtClean="0"/>
              <a:t>‹#›</a:t>
            </a:fld>
            <a:endParaRPr lang="en-US"/>
          </a:p>
        </p:txBody>
      </p:sp>
    </p:spTree>
    <p:extLst>
      <p:ext uri="{BB962C8B-B14F-4D97-AF65-F5344CB8AC3E}">
        <p14:creationId xmlns:p14="http://schemas.microsoft.com/office/powerpoint/2010/main" val="59895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39244-D8BE-46C3-8307-6543D58D186A}" type="datetimeFigureOut">
              <a:rPr lang="en-US" smtClean="0"/>
              <a:t>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741D6-3EC1-4247-8D17-938A35EE291B}" type="slidenum">
              <a:rPr lang="en-US" smtClean="0"/>
              <a:t>‹#›</a:t>
            </a:fld>
            <a:endParaRPr lang="en-US"/>
          </a:p>
        </p:txBody>
      </p:sp>
    </p:spTree>
    <p:extLst>
      <p:ext uri="{BB962C8B-B14F-4D97-AF65-F5344CB8AC3E}">
        <p14:creationId xmlns:p14="http://schemas.microsoft.com/office/powerpoint/2010/main" val="2003534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bit.ly/2koKEX8"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lay.kahoot.it/#/?quizId=276ad034-d83a-409a-8570-9013266447bb"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63"/>
            <a:ext cx="12192000" cy="1293459"/>
          </a:xfrm>
        </p:spPr>
        <p:txBody>
          <a:bodyPr>
            <a:normAutofit/>
          </a:bodyPr>
          <a:lstStyle/>
          <a:p>
            <a:r>
              <a:rPr lang="en-US" sz="54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PwC Academic WorldQuest</a:t>
            </a:r>
            <a:endParaRPr lang="en-US" sz="54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24000" y="5193772"/>
            <a:ext cx="9144000" cy="1015118"/>
          </a:xfrm>
        </p:spPr>
        <p:txBody>
          <a:bodyPr/>
          <a:lstStyle/>
          <a:p>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Teacher Preparation Workshop</a:t>
            </a:r>
          </a:p>
          <a:p>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Saturday, December 9, 2017</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9711" y="1972557"/>
            <a:ext cx="3810000" cy="2619375"/>
          </a:xfrm>
          <a:prstGeom prst="rect">
            <a:avLst/>
          </a:prstGeom>
        </p:spPr>
      </p:pic>
    </p:spTree>
    <p:extLst>
      <p:ext uri="{BB962C8B-B14F-4D97-AF65-F5344CB8AC3E}">
        <p14:creationId xmlns:p14="http://schemas.microsoft.com/office/powerpoint/2010/main" val="150241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2018 Topics</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3155950" y="1150056"/>
            <a:ext cx="5880100" cy="4399844"/>
          </a:xfrm>
        </p:spPr>
        <p:txBody>
          <a:bodyPr>
            <a:noAutofit/>
          </a:bodyPr>
          <a:lstStyle/>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NAFTA</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ASEAN at 50</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India’s Bid for Global Leadership</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Combatting Climate Change</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Cybersecurity</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Saudi Arabia</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The Peacebuilding Toolkit</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America’s Diplomats</a:t>
            </a:r>
          </a:p>
          <a:p>
            <a:pPr marL="514350" indent="-514350">
              <a:buFont typeface="+mj-lt"/>
              <a:buAutoNum type="arabicPeriod"/>
            </a:pPr>
            <a:r>
              <a:rPr lang="en-US" dirty="0">
                <a:solidFill>
                  <a:srgbClr val="002060"/>
                </a:solidFill>
                <a:effectLst>
                  <a:outerShdw blurRad="38100" dist="38100" dir="2700000" algn="tl">
                    <a:srgbClr val="000000">
                      <a:alpha val="43137"/>
                    </a:srgbClr>
                  </a:outerShdw>
                </a:effectLst>
                <a:latin typeface="Century Gothic" panose="020B0502020202020204" pitchFamily="34" charset="0"/>
              </a:rPr>
              <a:t>Great Decisions</a:t>
            </a:r>
          </a:p>
          <a:p>
            <a:pPr marL="514350" indent="-514350">
              <a:buFont typeface="+mj-lt"/>
              <a:buAutoNum type="arabicPeriod"/>
            </a:pP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Current Events</a:t>
            </a:r>
          </a:p>
        </p:txBody>
      </p:sp>
    </p:spTree>
    <p:extLst>
      <p:ext uri="{BB962C8B-B14F-4D97-AF65-F5344CB8AC3E}">
        <p14:creationId xmlns:p14="http://schemas.microsoft.com/office/powerpoint/2010/main" val="252093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NAFTA</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topic will discuss the positive and negative aspects of NAFTA, its origins, and whether or not it was a fair agreement to begin with. </a:t>
            </a:r>
          </a:p>
        </p:txBody>
      </p:sp>
      <p:sp>
        <p:nvSpPr>
          <p:cNvPr id="4" name="TextBox 3"/>
          <p:cNvSpPr txBox="1"/>
          <p:nvPr/>
        </p:nvSpPr>
        <p:spPr>
          <a:xfrm>
            <a:off x="838200" y="2959100"/>
            <a:ext cx="5080000" cy="2677656"/>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Economic impact</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Trade</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Manufacturing and production</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Employment and wages</a:t>
            </a:r>
          </a:p>
        </p:txBody>
      </p:sp>
      <p:pic>
        <p:nvPicPr>
          <p:cNvPr id="7" name="Picture 6"/>
          <p:cNvPicPr>
            <a:picLocks noChangeAspect="1"/>
          </p:cNvPicPr>
          <p:nvPr/>
        </p:nvPicPr>
        <p:blipFill>
          <a:blip r:embed="rId2"/>
          <a:stretch>
            <a:fillRect/>
          </a:stretch>
        </p:blipFill>
        <p:spPr>
          <a:xfrm>
            <a:off x="6299199" y="2450444"/>
            <a:ext cx="5337175" cy="3694967"/>
          </a:xfrm>
          <a:prstGeom prst="rect">
            <a:avLst/>
          </a:prstGeom>
        </p:spPr>
      </p:pic>
    </p:spTree>
    <p:extLst>
      <p:ext uri="{BB962C8B-B14F-4D97-AF65-F5344CB8AC3E}">
        <p14:creationId xmlns:p14="http://schemas.microsoft.com/office/powerpoint/2010/main" val="354593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ASEAN at 50</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topic will be about the bloc’s goals, its charter, and its geopolitical ramifications.</a:t>
            </a:r>
          </a:p>
        </p:txBody>
      </p:sp>
      <p:sp>
        <p:nvSpPr>
          <p:cNvPr id="4" name="TextBox 3"/>
          <p:cNvSpPr txBox="1"/>
          <p:nvPr/>
        </p:nvSpPr>
        <p:spPr>
          <a:xfrm>
            <a:off x="838200" y="2273300"/>
            <a:ext cx="5080000" cy="4401205"/>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Past treaties</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Aims and purposes</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Influence</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Countries/governments involved </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Structure</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China’s agenda </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Historical implications</a:t>
            </a:r>
          </a:p>
          <a:p>
            <a:endPar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6498566" y="2273300"/>
            <a:ext cx="4855234" cy="3898900"/>
          </a:xfrm>
          <a:prstGeom prst="rect">
            <a:avLst/>
          </a:prstGeom>
        </p:spPr>
      </p:pic>
    </p:spTree>
    <p:extLst>
      <p:ext uri="{BB962C8B-B14F-4D97-AF65-F5344CB8AC3E}">
        <p14:creationId xmlns:p14="http://schemas.microsoft.com/office/powerpoint/2010/main" val="141879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India’s Bid for Global Power</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topic addresses mostly domestic economic issues as well as its geography and relationships with neighboring states. </a:t>
            </a:r>
          </a:p>
        </p:txBody>
      </p:sp>
      <p:sp>
        <p:nvSpPr>
          <p:cNvPr id="4" name="TextBox 3"/>
          <p:cNvSpPr txBox="1"/>
          <p:nvPr/>
        </p:nvSpPr>
        <p:spPr>
          <a:xfrm>
            <a:off x="838200" y="2478264"/>
            <a:ext cx="5080000" cy="3970318"/>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Prime Minister’s influence</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Foreign policy/international agreements</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Successes/failures </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Leadership potential</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Geopolitical influence</a:t>
            </a:r>
          </a:p>
          <a:p>
            <a:pPr marL="285750" indent="-28575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Growth and GDP</a:t>
            </a:r>
          </a:p>
        </p:txBody>
      </p:sp>
      <p:pic>
        <p:nvPicPr>
          <p:cNvPr id="6" name="Picture 5"/>
          <p:cNvPicPr>
            <a:picLocks noChangeAspect="1"/>
          </p:cNvPicPr>
          <p:nvPr/>
        </p:nvPicPr>
        <p:blipFill>
          <a:blip r:embed="rId2"/>
          <a:stretch>
            <a:fillRect/>
          </a:stretch>
        </p:blipFill>
        <p:spPr>
          <a:xfrm>
            <a:off x="6202746" y="2814174"/>
            <a:ext cx="5152769" cy="3435179"/>
          </a:xfrm>
          <a:prstGeom prst="rect">
            <a:avLst/>
          </a:prstGeom>
        </p:spPr>
      </p:pic>
    </p:spTree>
    <p:extLst>
      <p:ext uri="{BB962C8B-B14F-4D97-AF65-F5344CB8AC3E}">
        <p14:creationId xmlns:p14="http://schemas.microsoft.com/office/powerpoint/2010/main" val="189171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fontScale="90000"/>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Combatting Climate Change</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topic addresses the global response to combatting climate change in the public and private sectors. </a:t>
            </a:r>
          </a:p>
        </p:txBody>
      </p:sp>
      <p:sp>
        <p:nvSpPr>
          <p:cNvPr id="4" name="TextBox 3"/>
          <p:cNvSpPr txBox="1"/>
          <p:nvPr/>
        </p:nvSpPr>
        <p:spPr>
          <a:xfrm>
            <a:off x="838200" y="2527300"/>
            <a:ext cx="5080000" cy="353943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Green technology and innovation</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Capabilities in renewable energy power</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Terminology</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Green manufacturing</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Public policy efforts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93" y="2527300"/>
            <a:ext cx="4500307" cy="3539431"/>
          </a:xfrm>
          <a:prstGeom prst="rect">
            <a:avLst/>
          </a:prstGeom>
        </p:spPr>
      </p:pic>
    </p:spTree>
    <p:extLst>
      <p:ext uri="{BB962C8B-B14F-4D97-AF65-F5344CB8AC3E}">
        <p14:creationId xmlns:p14="http://schemas.microsoft.com/office/powerpoint/2010/main" val="220188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Cybersecurity</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topic will cover </a:t>
            </a:r>
            <a:r>
              <a:rPr lang="en-US" i="1" dirty="0">
                <a:solidFill>
                  <a:srgbClr val="002060"/>
                </a:solidFill>
                <a:effectLst>
                  <a:outerShdw blurRad="38100" dist="38100" dir="2700000" algn="tl">
                    <a:srgbClr val="000000">
                      <a:alpha val="43137"/>
                    </a:srgbClr>
                  </a:outerShdw>
                </a:effectLst>
                <a:latin typeface="Century Gothic" panose="020B0502020202020204" pitchFamily="34" charset="0"/>
              </a:rPr>
              <a:t>c</a:t>
            </a: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yber threats, hacks, and the influence of internet usage around the world. </a:t>
            </a:r>
          </a:p>
        </p:txBody>
      </p:sp>
      <p:sp>
        <p:nvSpPr>
          <p:cNvPr id="4" name="TextBox 3"/>
          <p:cNvSpPr txBox="1"/>
          <p:nvPr/>
        </p:nvSpPr>
        <p:spPr>
          <a:xfrm>
            <a:off x="838200" y="2082800"/>
            <a:ext cx="5080000" cy="4401205"/>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Dept. of Homeland Security bureaucracy </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Dept. of Defense goals and strategies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Terminology</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Cyber threats/warfare</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International law </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Russia’s influence </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Viruses and implications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27300"/>
            <a:ext cx="5368905" cy="3576108"/>
          </a:xfrm>
          <a:prstGeom prst="rect">
            <a:avLst/>
          </a:prstGeom>
        </p:spPr>
      </p:pic>
    </p:spTree>
    <p:extLst>
      <p:ext uri="{BB962C8B-B14F-4D97-AF65-F5344CB8AC3E}">
        <p14:creationId xmlns:p14="http://schemas.microsoft.com/office/powerpoint/2010/main" val="339768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Saudi Arabia</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questions will center on the factors explaining the reasoning behind Saudi Arabia’s rise as a competitive player in world politics and the direction which it is heading. </a:t>
            </a:r>
          </a:p>
        </p:txBody>
      </p:sp>
      <p:sp>
        <p:nvSpPr>
          <p:cNvPr id="4" name="TextBox 3"/>
          <p:cNvSpPr txBox="1"/>
          <p:nvPr/>
        </p:nvSpPr>
        <p:spPr>
          <a:xfrm>
            <a:off x="838200" y="2554464"/>
            <a:ext cx="5080000" cy="4401205"/>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History and facts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Government and leaders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Military</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Relationship with U.S.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Oil companies(Aramco) </a:t>
            </a:r>
          </a:p>
          <a:p>
            <a:pPr marL="457200" indent="-457200">
              <a:buFont typeface="Arial" panose="020B0604020202020204" pitchFamily="34" charset="0"/>
              <a:buChar char="•"/>
            </a:pP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E</a:t>
            </a: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conomy</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Law and order and human rights</a:t>
            </a:r>
          </a:p>
          <a:p>
            <a:pPr marL="457200" indent="-457200">
              <a:buFont typeface="Arial" panose="020B0604020202020204" pitchFamily="34" charset="0"/>
              <a:buChar char="•"/>
            </a:pPr>
            <a:endPar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25" y="2662237"/>
            <a:ext cx="5086350" cy="3819525"/>
          </a:xfrm>
          <a:prstGeom prst="rect">
            <a:avLst/>
          </a:prstGeom>
        </p:spPr>
      </p:pic>
    </p:spTree>
    <p:extLst>
      <p:ext uri="{BB962C8B-B14F-4D97-AF65-F5344CB8AC3E}">
        <p14:creationId xmlns:p14="http://schemas.microsoft.com/office/powerpoint/2010/main" val="229402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The Peacebuilding Toolkit</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Peacebuilding Toolkit covers core skills and concepts in the field of conflict resolution, as well as real-life stories and how individuals, communities and countries have used these skills to manage differences without violence and make peace possible. </a:t>
            </a:r>
          </a:p>
        </p:txBody>
      </p:sp>
      <p:sp>
        <p:nvSpPr>
          <p:cNvPr id="4" name="TextBox 3"/>
          <p:cNvSpPr txBox="1"/>
          <p:nvPr/>
        </p:nvSpPr>
        <p:spPr>
          <a:xfrm>
            <a:off x="838200" y="3138664"/>
            <a:ext cx="5486400" cy="3970318"/>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Reconciliation and justice</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Facilitating dialogue</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Coping mechanisms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Regional and global conflicts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Art and war </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Levels of action</a:t>
            </a:r>
          </a:p>
          <a:p>
            <a:pPr marL="457200" indent="-457200">
              <a:buFont typeface="Arial" panose="020B0604020202020204" pitchFamily="34" charset="0"/>
              <a:buChar char="•"/>
            </a:pPr>
            <a:endPar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00" y="3138664"/>
            <a:ext cx="3289300" cy="3289300"/>
          </a:xfrm>
          <a:prstGeom prst="rect">
            <a:avLst/>
          </a:prstGeom>
        </p:spPr>
      </p:pic>
    </p:spTree>
    <p:extLst>
      <p:ext uri="{BB962C8B-B14F-4D97-AF65-F5344CB8AC3E}">
        <p14:creationId xmlns:p14="http://schemas.microsoft.com/office/powerpoint/2010/main" val="4220291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America’s Diplomats</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topic’s questions will highlight the structure and bureaucracy of the departments within the U.S. government which strive to promote American interests abroad. American diplomatic history as well as the related organizations in D.C. which share the State Department’s goals, will also be of interest. </a:t>
            </a:r>
          </a:p>
        </p:txBody>
      </p:sp>
      <p:sp>
        <p:nvSpPr>
          <p:cNvPr id="4" name="TextBox 3"/>
          <p:cNvSpPr txBox="1"/>
          <p:nvPr/>
        </p:nvSpPr>
        <p:spPr>
          <a:xfrm>
            <a:off x="838200" y="3519664"/>
            <a:ext cx="7607300" cy="353943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Pillars of American Diplomacy</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History of State Dept. </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Diversity efforts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American Foreign Service Association</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U.S. Diplomacy Center</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Consular functions</a:t>
            </a:r>
          </a:p>
          <a:p>
            <a:pPr marL="457200" indent="-457200">
              <a:buFont typeface="Arial" panose="020B0604020202020204" pitchFamily="34" charset="0"/>
              <a:buChar char="•"/>
            </a:pPr>
            <a:endPar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3156" y="3519664"/>
            <a:ext cx="3180644" cy="3180644"/>
          </a:xfrm>
          <a:prstGeom prst="rect">
            <a:avLst/>
          </a:prstGeom>
        </p:spPr>
      </p:pic>
    </p:spTree>
    <p:extLst>
      <p:ext uri="{BB962C8B-B14F-4D97-AF65-F5344CB8AC3E}">
        <p14:creationId xmlns:p14="http://schemas.microsoft.com/office/powerpoint/2010/main" val="2313012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Great Decisions</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These questions will be created from the annual program that focuses on critical international issues issued by the Foreign Policy Association, a member of the World Affairs Councils of America. </a:t>
            </a:r>
          </a:p>
        </p:txBody>
      </p:sp>
      <p:sp>
        <p:nvSpPr>
          <p:cNvPr id="4" name="TextBox 3"/>
          <p:cNvSpPr txBox="1"/>
          <p:nvPr/>
        </p:nvSpPr>
        <p:spPr>
          <a:xfrm>
            <a:off x="838200" y="2723249"/>
            <a:ext cx="7708900" cy="4401205"/>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The Future of Europe</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Trade and Politics</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Conflict in the South China Sea</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Saudi Arabia in Transition</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U.S. Foreign Policy and Petroleum</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Latin America’s Political Pendulum</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Prospects for Afghanistan and Pakistan</a:t>
            </a:r>
          </a:p>
          <a:p>
            <a:pPr marL="514350" indent="-514350">
              <a:buFont typeface="+mj-lt"/>
              <a:buAutoNum type="arabicPeriod"/>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Nuclear Security</a:t>
            </a:r>
          </a:p>
          <a:p>
            <a:pPr marL="457200" indent="-457200">
              <a:buFont typeface="Arial" panose="020B0604020202020204" pitchFamily="34" charset="0"/>
              <a:buChar char="•"/>
            </a:pPr>
            <a:endPar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7100" y="3251200"/>
            <a:ext cx="2806700" cy="2806700"/>
          </a:xfrm>
          <a:prstGeom prst="rect">
            <a:avLst/>
          </a:prstGeom>
        </p:spPr>
      </p:pic>
    </p:spTree>
    <p:extLst>
      <p:ext uri="{BB962C8B-B14F-4D97-AF65-F5344CB8AC3E}">
        <p14:creationId xmlns:p14="http://schemas.microsoft.com/office/powerpoint/2010/main" val="221742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63"/>
            <a:ext cx="12192000" cy="1293459"/>
          </a:xfrm>
        </p:spPr>
        <p:txBody>
          <a:bodyPr>
            <a:normAutofit/>
          </a:bodyPr>
          <a:lstStyle/>
          <a:p>
            <a:r>
              <a:rPr lang="en-US" sz="54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PwC Academic WorldQuest</a:t>
            </a:r>
            <a:endParaRPr lang="en-US" sz="54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24000" y="5193772"/>
            <a:ext cx="9144000" cy="1015118"/>
          </a:xfrm>
        </p:spPr>
        <p:txBody>
          <a:bodyPr/>
          <a:lstStyle/>
          <a:p>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AWQ Video: </a:t>
            </a: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hlinkClick r:id="rId2"/>
              </a:rPr>
              <a:t>http://</a:t>
            </a: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hlinkClick r:id="rId2"/>
              </a:rPr>
              <a:t>bit.ly/2koKEX8</a:t>
            </a: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 </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711" y="1972557"/>
            <a:ext cx="3810000" cy="2619375"/>
          </a:xfrm>
          <a:prstGeom prst="rect">
            <a:avLst/>
          </a:prstGeom>
        </p:spPr>
      </p:pic>
    </p:spTree>
    <p:extLst>
      <p:ext uri="{BB962C8B-B14F-4D97-AF65-F5344CB8AC3E}">
        <p14:creationId xmlns:p14="http://schemas.microsoft.com/office/powerpoint/2010/main" val="73776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Current Events</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150056"/>
            <a:ext cx="10515600" cy="1377244"/>
          </a:xfrm>
        </p:spPr>
        <p:txBody>
          <a:bodyPr>
            <a:noAutofit/>
          </a:bodyPr>
          <a:lstStyle/>
          <a:p>
            <a:pPr marL="0" indent="0">
              <a:buNone/>
            </a:pPr>
            <a:r>
              <a:rPr lang="en-US" i="1" dirty="0" smtClean="0">
                <a:solidFill>
                  <a:srgbClr val="002060"/>
                </a:solidFill>
                <a:effectLst>
                  <a:outerShdw blurRad="38100" dist="38100" dir="2700000" algn="tl">
                    <a:srgbClr val="000000">
                      <a:alpha val="43137"/>
                    </a:srgbClr>
                  </a:outerShdw>
                </a:effectLst>
                <a:latin typeface="Century Gothic" panose="020B0502020202020204" pitchFamily="34" charset="0"/>
              </a:rPr>
              <a:t>This section will have an emphasis on the second half od 2017 as well as questions from WACA’s Weekly World News Update, which is a primary source that contains articles from a variety of media organizations worldwide. Current events questions, however, can come from everywhere. </a:t>
            </a:r>
          </a:p>
        </p:txBody>
      </p:sp>
      <p:sp>
        <p:nvSpPr>
          <p:cNvPr id="4" name="TextBox 3"/>
          <p:cNvSpPr txBox="1"/>
          <p:nvPr/>
        </p:nvSpPr>
        <p:spPr>
          <a:xfrm>
            <a:off x="838200" y="3200302"/>
            <a:ext cx="7708900" cy="3539430"/>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Concentrations: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U.S. domestic and foreign policy</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Regional conflicts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Significant legislation</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International crises </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World leaders and their actions</a:t>
            </a:r>
          </a:p>
          <a:p>
            <a:pPr marL="457200" indent="-457200">
              <a:buFont typeface="Arial" panose="020B0604020202020204" pitchFamily="34" charset="0"/>
              <a:buChar char="•"/>
            </a:pP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Issues related to this year’s competition topics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3100" y="3933634"/>
            <a:ext cx="3060700" cy="2035365"/>
          </a:xfrm>
          <a:prstGeom prst="rect">
            <a:avLst/>
          </a:prstGeom>
        </p:spPr>
      </p:pic>
    </p:spTree>
    <p:extLst>
      <p:ext uri="{BB962C8B-B14F-4D97-AF65-F5344CB8AC3E}">
        <p14:creationId xmlns:p14="http://schemas.microsoft.com/office/powerpoint/2010/main" val="66276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6863"/>
            <a:ext cx="12192000" cy="1293459"/>
          </a:xfrm>
        </p:spPr>
        <p:txBody>
          <a:bodyPr>
            <a:noAutofit/>
          </a:bodyPr>
          <a:lstStyle/>
          <a:p>
            <a:r>
              <a:rPr lang="en-US" sz="44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The Carlos and </a:t>
            </a:r>
            <a:r>
              <a:rPr lang="en-US" sz="4400" b="1" dirty="0" err="1" smtClean="0">
                <a:solidFill>
                  <a:srgbClr val="002060"/>
                </a:solidFill>
                <a:effectLst>
                  <a:outerShdw blurRad="38100" dist="38100" dir="2700000" algn="tl">
                    <a:srgbClr val="000000">
                      <a:alpha val="43137"/>
                    </a:srgbClr>
                  </a:outerShdw>
                </a:effectLst>
                <a:latin typeface="Century Gothic" panose="020B0502020202020204" pitchFamily="34" charset="0"/>
              </a:rPr>
              <a:t>Malú</a:t>
            </a:r>
            <a:r>
              <a:rPr lang="en-US" sz="44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 2018 Academic WorldQuest National Competition</a:t>
            </a:r>
            <a:endParaRPr lang="en-US" sz="44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24000" y="4456111"/>
            <a:ext cx="9144000" cy="2094090"/>
          </a:xfrm>
        </p:spPr>
        <p:txBody>
          <a:bodyPr/>
          <a:lstStyle/>
          <a:p>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Saturday, April 28, 2018</a:t>
            </a:r>
          </a:p>
          <a:p>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9:00 AM- 1:00 PM</a:t>
            </a:r>
          </a:p>
          <a:p>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Washington, DC</a:t>
            </a:r>
          </a:p>
          <a:p>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Venue TBD</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590322"/>
            <a:ext cx="3810000" cy="2619375"/>
          </a:xfrm>
          <a:prstGeom prst="rect">
            <a:avLst/>
          </a:prstGeom>
        </p:spPr>
      </p:pic>
    </p:spTree>
    <p:extLst>
      <p:ext uri="{BB962C8B-B14F-4D97-AF65-F5344CB8AC3E}">
        <p14:creationId xmlns:p14="http://schemas.microsoft.com/office/powerpoint/2010/main" val="371725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59262"/>
            <a:ext cx="12192000" cy="1293459"/>
          </a:xfrm>
        </p:spPr>
        <p:txBody>
          <a:bodyPr>
            <a:noAutofit/>
          </a:bodyPr>
          <a:lstStyle/>
          <a:p>
            <a:r>
              <a:rPr lang="en-US"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Tips!</a:t>
            </a:r>
            <a:endParaRPr lang="en-US"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624" y="833967"/>
            <a:ext cx="4796752" cy="3297767"/>
          </a:xfrm>
          <a:prstGeom prst="rect">
            <a:avLst/>
          </a:prstGeom>
        </p:spPr>
      </p:pic>
    </p:spTree>
    <p:extLst>
      <p:ext uri="{BB962C8B-B14F-4D97-AF65-F5344CB8AC3E}">
        <p14:creationId xmlns:p14="http://schemas.microsoft.com/office/powerpoint/2010/main" val="146198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#1</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2354438" y="3189012"/>
            <a:ext cx="7708900" cy="1015663"/>
          </a:xfrm>
          <a:prstGeom prst="rect">
            <a:avLst/>
          </a:prstGeom>
          <a:noFill/>
        </p:spPr>
        <p:txBody>
          <a:bodyPr wrap="square" rtlCol="0">
            <a:spAutoFit/>
          </a:bodyPr>
          <a:lstStyle/>
          <a:p>
            <a:pPr algn="ct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Start studying early!</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41867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#2</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060123"/>
            <a:ext cx="10515600" cy="2862322"/>
          </a:xfrm>
          <a:prstGeom prst="rect">
            <a:avLst/>
          </a:prstGeom>
          <a:noFill/>
        </p:spPr>
        <p:txBody>
          <a:bodyPr wrap="square" rtlCol="0">
            <a:spAutoFit/>
          </a:bodyPr>
          <a:lstStyle/>
          <a:p>
            <a:pPr lvl="0" algn="ct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Review the Academic </a:t>
            </a:r>
            <a:r>
              <a:rPr lang="en-US" sz="6000" dirty="0" err="1">
                <a:solidFill>
                  <a:srgbClr val="002060"/>
                </a:solidFill>
                <a:effectLst>
                  <a:outerShdw blurRad="38100" dist="38100" dir="2700000" algn="tl">
                    <a:srgbClr val="000000">
                      <a:alpha val="43137"/>
                    </a:srgbClr>
                  </a:outerShdw>
                </a:effectLst>
                <a:latin typeface="Century Gothic" panose="020B0502020202020204" pitchFamily="34" charset="0"/>
              </a:rPr>
              <a:t>WorldQuest</a:t>
            </a: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 guidelines and study materials.</a:t>
            </a:r>
            <a:endParaRPr kumimoji="0" lang="en-US" sz="60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603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#3</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443945"/>
            <a:ext cx="10515600" cy="2862322"/>
          </a:xfrm>
          <a:prstGeom prst="rect">
            <a:avLst/>
          </a:prstGeom>
          <a:noFill/>
        </p:spPr>
        <p:txBody>
          <a:bodyPr wrap="square" rtlCol="0">
            <a:spAutoFit/>
          </a:bodyPr>
          <a:lstStyle/>
          <a:p>
            <a:pPr algn="ct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Divide and conquer the material amongst </a:t>
            </a: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 </a:t>
            </a: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teammates.</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02128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#4</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838200" y="2443945"/>
            <a:ext cx="10515600" cy="2862322"/>
          </a:xfrm>
          <a:prstGeom prst="rect">
            <a:avLst/>
          </a:prstGeom>
          <a:noFill/>
        </p:spPr>
        <p:txBody>
          <a:bodyPr wrap="square" rtlCol="0">
            <a:spAutoFit/>
          </a:bodyPr>
          <a:lstStyle/>
          <a:p>
            <a:pPr algn="ct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With multiple teams, group topic specialists together for study groups. </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483238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#5</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5" name="TextBox 4"/>
          <p:cNvSpPr txBox="1"/>
          <p:nvPr/>
        </p:nvSpPr>
        <p:spPr>
          <a:xfrm>
            <a:off x="838200" y="2443945"/>
            <a:ext cx="10515600" cy="2862322"/>
          </a:xfrm>
          <a:prstGeom prst="rect">
            <a:avLst/>
          </a:prstGeom>
          <a:noFill/>
        </p:spPr>
        <p:txBody>
          <a:bodyPr wrap="square" rtlCol="0">
            <a:spAutoFit/>
          </a:bodyPr>
          <a:lstStyle/>
          <a:p>
            <a:pPr algn="ct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Have specialists on each subject give presentations on their own research. </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60004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#5</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443945"/>
            <a:ext cx="10515600" cy="2862322"/>
          </a:xfrm>
          <a:prstGeom prst="rect">
            <a:avLst/>
          </a:prstGeom>
          <a:noFill/>
        </p:spPr>
        <p:txBody>
          <a:bodyPr wrap="square" rtlCol="0">
            <a:spAutoFit/>
          </a:bodyPr>
          <a:lstStyle/>
          <a:p>
            <a:pPr algn="ct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Create your own multiple choice questions from the study guide resources. </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70334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#6</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443945"/>
            <a:ext cx="10515600" cy="1938992"/>
          </a:xfrm>
          <a:prstGeom prst="rect">
            <a:avLst/>
          </a:prstGeom>
          <a:noFill/>
        </p:spPr>
        <p:txBody>
          <a:bodyPr wrap="square" rtlCol="0">
            <a:spAutoFit/>
          </a:bodyPr>
          <a:lstStyle/>
          <a:p>
            <a:pPr algn="ct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Hold mock-competitions at your JWAC meetings.</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638538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63"/>
            <a:ext cx="12192000" cy="1293459"/>
          </a:xfrm>
        </p:spPr>
        <p:txBody>
          <a:bodyPr>
            <a:normAutofit/>
          </a:bodyPr>
          <a:lstStyle/>
          <a:p>
            <a:r>
              <a:rPr lang="en-US" sz="54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PwC Academic WorldQuest</a:t>
            </a:r>
            <a:endParaRPr lang="en-US" sz="54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524000" y="5193772"/>
            <a:ext cx="9144000" cy="1015118"/>
          </a:xfrm>
        </p:spPr>
        <p:txBody>
          <a:bodyPr>
            <a:normAutofit fontScale="92500" lnSpcReduction="20000"/>
          </a:bodyPr>
          <a:lstStyle/>
          <a:p>
            <a:r>
              <a:rPr lang="en-US" sz="2800" dirty="0" err="1" smtClean="0">
                <a:solidFill>
                  <a:srgbClr val="002060"/>
                </a:solidFill>
                <a:effectLst>
                  <a:outerShdw blurRad="38100" dist="38100" dir="2700000" algn="tl">
                    <a:srgbClr val="000000">
                      <a:alpha val="43137"/>
                    </a:srgbClr>
                  </a:outerShdw>
                </a:effectLst>
                <a:latin typeface="Century Gothic" panose="020B0502020202020204" pitchFamily="34" charset="0"/>
              </a:rPr>
              <a:t>Kahoot</a:t>
            </a: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 Quiz</a:t>
            </a: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rPr>
              <a:t>: </a:t>
            </a:r>
            <a:r>
              <a:rPr lang="en-US" sz="2800" dirty="0">
                <a:solidFill>
                  <a:srgbClr val="002060"/>
                </a:solidFill>
                <a:effectLst>
                  <a:outerShdw blurRad="38100" dist="38100" dir="2700000" algn="tl">
                    <a:srgbClr val="000000">
                      <a:alpha val="43137"/>
                    </a:srgbClr>
                  </a:outerShdw>
                </a:effectLst>
                <a:latin typeface="Century Gothic" panose="020B0502020202020204" pitchFamily="34" charset="0"/>
                <a:hlinkClick r:id="rId2"/>
              </a:rPr>
              <a:t>https://play.kahoot.it/#/?</a:t>
            </a: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hlinkClick r:id="rId2"/>
              </a:rPr>
              <a:t>quizId=276ad034-d83a-409a-8570-9013266447bb</a:t>
            </a: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711" y="1972557"/>
            <a:ext cx="3810000" cy="2619375"/>
          </a:xfrm>
          <a:prstGeom prst="rect">
            <a:avLst/>
          </a:prstGeom>
        </p:spPr>
      </p:pic>
    </p:spTree>
    <p:extLst>
      <p:ext uri="{BB962C8B-B14F-4D97-AF65-F5344CB8AC3E}">
        <p14:creationId xmlns:p14="http://schemas.microsoft.com/office/powerpoint/2010/main" val="2835658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#7</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443945"/>
            <a:ext cx="10515600" cy="2862322"/>
          </a:xfrm>
          <a:prstGeom prst="rect">
            <a:avLst/>
          </a:prstGeom>
          <a:noFill/>
        </p:spPr>
        <p:txBody>
          <a:bodyPr wrap="square" rtlCol="0">
            <a:spAutoFit/>
          </a:bodyPr>
          <a:lstStyle/>
          <a:p>
            <a:pPr algn="ct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Keep up-to-date on current events from around the world.</a:t>
            </a:r>
            <a:endPar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571186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#8</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026256"/>
            <a:ext cx="10515600" cy="3785652"/>
          </a:xfrm>
          <a:prstGeom prst="rect">
            <a:avLst/>
          </a:prstGeom>
          <a:noFill/>
        </p:spPr>
        <p:txBody>
          <a:bodyPr wrap="square" rtlCol="0">
            <a:spAutoFit/>
          </a:bodyPr>
          <a:lstStyle/>
          <a:p>
            <a:pPr lvl="0" algn="ctr"/>
            <a:r>
              <a:rPr lang="en-US" sz="6000" dirty="0">
                <a:solidFill>
                  <a:srgbClr val="002060"/>
                </a:solidFill>
                <a:effectLst>
                  <a:outerShdw blurRad="38100" dist="38100" dir="2700000" algn="tl">
                    <a:srgbClr val="000000">
                      <a:alpha val="43137"/>
                    </a:srgbClr>
                  </a:outerShdw>
                </a:effectLst>
                <a:latin typeface="Century Gothic" panose="020B0502020202020204" pitchFamily="34" charset="0"/>
              </a:rPr>
              <a:t>Include the latest edition of the Great Decisions publication in your study materials.</a:t>
            </a:r>
            <a:endParaRPr kumimoji="0" lang="en-US" sz="60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81151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#9</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026256"/>
            <a:ext cx="10515600" cy="2862322"/>
          </a:xfrm>
          <a:prstGeom prst="rect">
            <a:avLst/>
          </a:prstGeom>
          <a:noFill/>
        </p:spPr>
        <p:txBody>
          <a:bodyPr wrap="square" rtlCol="0">
            <a:spAutoFit/>
          </a:bodyPr>
          <a:lstStyle/>
          <a:p>
            <a:pPr lvl="0" algn="ct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Practice answering multiple choice questions in 45 seconds. </a:t>
            </a:r>
            <a:endParaRPr kumimoji="0" lang="en-US" sz="60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97913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778"/>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Tip #10</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4" name="TextBox 3"/>
          <p:cNvSpPr txBox="1"/>
          <p:nvPr/>
        </p:nvSpPr>
        <p:spPr>
          <a:xfrm>
            <a:off x="838200" y="2827767"/>
            <a:ext cx="10515600" cy="1938992"/>
          </a:xfrm>
          <a:prstGeom prst="rect">
            <a:avLst/>
          </a:prstGeom>
          <a:noFill/>
        </p:spPr>
        <p:txBody>
          <a:bodyPr wrap="square" rtlCol="0">
            <a:spAutoFit/>
          </a:bodyPr>
          <a:lstStyle/>
          <a:p>
            <a:pPr lvl="0" algn="ctr"/>
            <a:r>
              <a:rPr lang="en-US" sz="6000" dirty="0" smtClean="0">
                <a:solidFill>
                  <a:srgbClr val="002060"/>
                </a:solidFill>
                <a:effectLst>
                  <a:outerShdw blurRad="38100" dist="38100" dir="2700000" algn="tl">
                    <a:srgbClr val="000000">
                      <a:alpha val="43137"/>
                    </a:srgbClr>
                  </a:outerShdw>
                </a:effectLst>
                <a:latin typeface="Century Gothic" panose="020B0502020202020204" pitchFamily="34" charset="0"/>
              </a:rPr>
              <a:t>Make preparing for the competition fun! </a:t>
            </a:r>
            <a:endParaRPr kumimoji="0" lang="en-US" sz="6000" b="0"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43726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59262"/>
            <a:ext cx="12192000" cy="1293459"/>
          </a:xfrm>
        </p:spPr>
        <p:txBody>
          <a:bodyPr>
            <a:noAutofit/>
          </a:bodyPr>
          <a:lstStyle/>
          <a:p>
            <a:r>
              <a:rPr lang="en-US" b="1" dirty="0" smtClean="0">
                <a:solidFill>
                  <a:srgbClr val="002060"/>
                </a:solidFill>
                <a:effectLst>
                  <a:outerShdw blurRad="38100" dist="38100" dir="2700000" algn="tl">
                    <a:srgbClr val="000000">
                      <a:alpha val="43137"/>
                    </a:srgbClr>
                  </a:outerShdw>
                </a:effectLst>
                <a:latin typeface="Century Gothic" panose="020B0502020202020204" pitchFamily="34" charset="0"/>
              </a:rPr>
              <a:t>Practice Test!</a:t>
            </a:r>
            <a:endParaRPr lang="en-US"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624" y="833967"/>
            <a:ext cx="4796752" cy="3297767"/>
          </a:xfrm>
          <a:prstGeom prst="rect">
            <a:avLst/>
          </a:prstGeom>
        </p:spPr>
      </p:pic>
    </p:spTree>
    <p:extLst>
      <p:ext uri="{BB962C8B-B14F-4D97-AF65-F5344CB8AC3E}">
        <p14:creationId xmlns:p14="http://schemas.microsoft.com/office/powerpoint/2010/main" val="76188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363"/>
            <a:ext cx="12192000" cy="810206"/>
          </a:xfrm>
        </p:spPr>
        <p:txBody>
          <a:bodyPr>
            <a:normAutofit/>
          </a:bodyPr>
          <a:lstStyle/>
          <a:p>
            <a:r>
              <a:rPr lang="en-US" sz="44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Local Academic WorldQuest</a:t>
            </a:r>
            <a:endParaRPr lang="en-US" sz="44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537" y="1107069"/>
            <a:ext cx="5497307" cy="3668131"/>
          </a:xfrm>
          <a:prstGeom prst="rect">
            <a:avLst/>
          </a:prstGeom>
        </p:spPr>
      </p:pic>
      <p:sp>
        <p:nvSpPr>
          <p:cNvPr id="3" name="TextBox 2"/>
          <p:cNvSpPr txBox="1"/>
          <p:nvPr/>
        </p:nvSpPr>
        <p:spPr>
          <a:xfrm>
            <a:off x="2390090" y="4965700"/>
            <a:ext cx="7442200" cy="1384995"/>
          </a:xfrm>
          <a:prstGeom prst="rect">
            <a:avLst/>
          </a:prstGeom>
          <a:noFill/>
        </p:spPr>
        <p:txBody>
          <a:bodyPr wrap="square" rtlCol="0">
            <a:spAutoFit/>
          </a:bodyPr>
          <a:lstStyle/>
          <a:p>
            <a:pPr algn="ctr"/>
            <a:r>
              <a:rPr lang="en-US" sz="28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Thursday, February 15, 2018</a:t>
            </a:r>
          </a:p>
          <a:p>
            <a:pPr algn="ct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8:00 AM- 1:30 PM</a:t>
            </a:r>
          </a:p>
          <a:p>
            <a:pPr algn="ctr"/>
            <a:r>
              <a:rPr lang="en-US" sz="2800" dirty="0" smtClean="0">
                <a:solidFill>
                  <a:srgbClr val="002060"/>
                </a:solidFill>
                <a:effectLst>
                  <a:outerShdw blurRad="38100" dist="38100" dir="2700000" algn="tl">
                    <a:srgbClr val="000000">
                      <a:alpha val="43137"/>
                    </a:srgbClr>
                  </a:outerShdw>
                </a:effectLst>
                <a:latin typeface="Century Gothic" panose="020B0502020202020204" pitchFamily="34" charset="0"/>
              </a:rPr>
              <a:t>University of Texas at Arlington</a:t>
            </a:r>
            <a:endParaRPr lang="en-US" sz="2800"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3596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356"/>
            <a:ext cx="10515600" cy="1325563"/>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Rules of the Game</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825625"/>
            <a:ext cx="4986867" cy="4351338"/>
          </a:xfrm>
        </p:spPr>
        <p:txBody>
          <a:bodyPr>
            <a:normAutofit fontScale="92500" lnSpcReduction="10000"/>
          </a:bodyPr>
          <a:lstStyle/>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Teams of 4 students</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Roughly 100 teams play</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10 rounds of 10 multiple choice questions</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45 seconds to answer on scantron</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10 minute break after rounds 3 and 7</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Lunch after round 10</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See scores and standings after each break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371" y="2178138"/>
            <a:ext cx="5462205" cy="3646312"/>
          </a:xfrm>
          <a:prstGeom prst="rect">
            <a:avLst/>
          </a:prstGeom>
        </p:spPr>
      </p:pic>
    </p:spTree>
    <p:extLst>
      <p:ext uri="{BB962C8B-B14F-4D97-AF65-F5344CB8AC3E}">
        <p14:creationId xmlns:p14="http://schemas.microsoft.com/office/powerpoint/2010/main" val="246872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Rules of the Game</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994401" y="1467556"/>
            <a:ext cx="5359400" cy="5079382"/>
          </a:xfrm>
        </p:spPr>
        <p:txBody>
          <a:bodyPr>
            <a:normAutofit fontScale="92500" lnSpcReduction="10000"/>
          </a:bodyPr>
          <a:lstStyle/>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Stretching and “fun fact” between each round</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4 students per team, no alternates </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1 correct answer= 1 point</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No answer/wrong answer= 0 points </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Most correct answers out of 100 wins </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If tie in 1</a:t>
            </a:r>
            <a:r>
              <a:rPr lang="en-US" baseline="30000" dirty="0" smtClean="0">
                <a:solidFill>
                  <a:srgbClr val="002060"/>
                </a:solidFill>
                <a:effectLst>
                  <a:outerShdw blurRad="38100" dist="38100" dir="2700000" algn="tl">
                    <a:srgbClr val="000000">
                      <a:alpha val="43137"/>
                    </a:srgbClr>
                  </a:outerShdw>
                </a:effectLst>
                <a:latin typeface="Century Gothic" panose="020B0502020202020204" pitchFamily="34" charset="0"/>
              </a:rPr>
              <a:t>st</a:t>
            </a: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-3</a:t>
            </a:r>
            <a:r>
              <a:rPr lang="en-US" baseline="30000" dirty="0" smtClean="0">
                <a:solidFill>
                  <a:srgbClr val="002060"/>
                </a:solidFill>
                <a:effectLst>
                  <a:outerShdw blurRad="38100" dist="38100" dir="2700000" algn="tl">
                    <a:srgbClr val="000000">
                      <a:alpha val="43137"/>
                    </a:srgbClr>
                  </a:outerShdw>
                </a:effectLst>
                <a:latin typeface="Century Gothic" panose="020B0502020202020204" pitchFamily="34" charset="0"/>
              </a:rPr>
              <a:t>rd</a:t>
            </a: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 places, tie-breaker round</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If still tie, then sudden death round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803" y="1328208"/>
            <a:ext cx="3768440" cy="254386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2803" y="4035161"/>
            <a:ext cx="3762664" cy="2511778"/>
          </a:xfrm>
          <a:prstGeom prst="rect">
            <a:avLst/>
          </a:prstGeom>
        </p:spPr>
      </p:pic>
    </p:spTree>
    <p:extLst>
      <p:ext uri="{BB962C8B-B14F-4D97-AF65-F5344CB8AC3E}">
        <p14:creationId xmlns:p14="http://schemas.microsoft.com/office/powerpoint/2010/main" val="43664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Rules of the Game</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838200" y="1825625"/>
            <a:ext cx="4986867" cy="4351338"/>
          </a:xfrm>
        </p:spPr>
        <p:txBody>
          <a:bodyPr>
            <a:normAutofit fontScale="92500" lnSpcReduction="20000"/>
          </a:bodyPr>
          <a:lstStyle/>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Teachers and guests stay “off the floor”</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No consulting audience, phones, other teams, written materials </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Penalty: forfeit round and forfeit 20 points</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Team can call out cheating but if no evidence found, 2 point deduction for accusers </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Bathroom only during breaks </a:t>
            </a:r>
          </a:p>
          <a:p>
            <a:endPar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129" y="2191544"/>
            <a:ext cx="5422040" cy="3619500"/>
          </a:xfrm>
          <a:prstGeom prst="rect">
            <a:avLst/>
          </a:prstGeom>
        </p:spPr>
      </p:pic>
    </p:spTree>
    <p:extLst>
      <p:ext uri="{BB962C8B-B14F-4D97-AF65-F5344CB8AC3E}">
        <p14:creationId xmlns:p14="http://schemas.microsoft.com/office/powerpoint/2010/main" val="302817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Rules of the Game</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6223000" y="1886656"/>
            <a:ext cx="5359400" cy="4399844"/>
          </a:xfrm>
        </p:spPr>
        <p:txBody>
          <a:bodyPr>
            <a:normAutofit/>
          </a:bodyPr>
          <a:lstStyle/>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Challenging a question:</a:t>
            </a:r>
          </a:p>
          <a:p>
            <a:pPr lvl="1"/>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1 player may bring challenge form to judges during break</a:t>
            </a:r>
          </a:p>
          <a:p>
            <a:pPr lvl="1"/>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Cannot discuss challenges with audience members</a:t>
            </a:r>
          </a:p>
          <a:p>
            <a:pPr lvl="1"/>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Judge’s decision final</a:t>
            </a:r>
          </a:p>
          <a:p>
            <a:pPr lvl="1"/>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Successful challenges, all teams with new correct answer get 1 point</a:t>
            </a:r>
          </a:p>
          <a:p>
            <a:pPr lvl="1"/>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Unsuccessful challenges forfeit 1 point</a:t>
            </a:r>
          </a:p>
          <a:p>
            <a:pPr lvl="1"/>
            <a:endPar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409" y="1886656"/>
            <a:ext cx="5383991" cy="3594100"/>
          </a:xfrm>
          <a:prstGeom prst="rect">
            <a:avLst/>
          </a:prstGeom>
        </p:spPr>
      </p:pic>
    </p:spTree>
    <p:extLst>
      <p:ext uri="{BB962C8B-B14F-4D97-AF65-F5344CB8AC3E}">
        <p14:creationId xmlns:p14="http://schemas.microsoft.com/office/powerpoint/2010/main" val="223108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8208"/>
          </a:xfrm>
        </p:spPr>
        <p:txBody>
          <a:bodyPr>
            <a:normAutofit/>
          </a:bodyPr>
          <a:lstStyle/>
          <a:p>
            <a:pPr algn="ctr"/>
            <a:r>
              <a:rPr lang="en-US" sz="6000" b="1" dirty="0" smtClean="0">
                <a:solidFill>
                  <a:srgbClr val="002060"/>
                </a:solidFill>
                <a:effectLst>
                  <a:outerShdw blurRad="38100" dist="38100" dir="2700000" algn="tl">
                    <a:srgbClr val="000000">
                      <a:alpha val="43137"/>
                    </a:srgbClr>
                  </a:outerShdw>
                </a:effectLst>
                <a:latin typeface="Century Gothic" panose="020B0502020202020204" pitchFamily="34" charset="0"/>
              </a:rPr>
              <a:t>AWQ Study Guide</a:t>
            </a:r>
            <a:endParaRPr lang="en-US"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457200" y="1785056"/>
            <a:ext cx="5359400" cy="4399844"/>
          </a:xfrm>
        </p:spPr>
        <p:txBody>
          <a:bodyPr>
            <a:normAutofit lnSpcReduction="10000"/>
          </a:bodyPr>
          <a:lstStyle/>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Study guide on website</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Questions ONLY from these sources and </a:t>
            </a:r>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articles (except Great Decisions and current events)</a:t>
            </a:r>
            <a:endPar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ENTIRE 2017 Great Decisions book fair game for local and national competitions</a:t>
            </a:r>
          </a:p>
          <a:p>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Current events from August 2017- day of competition</a:t>
            </a:r>
          </a:p>
          <a:p>
            <a:pPr lvl="1"/>
            <a:r>
              <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rPr>
              <a:t>Weekly World News Update</a:t>
            </a:r>
          </a:p>
          <a:p>
            <a:pPr lvl="1"/>
            <a:endParaRPr lang="en-US" dirty="0" smtClean="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912056"/>
            <a:ext cx="5468544" cy="3650544"/>
          </a:xfrm>
          <a:prstGeom prst="rect">
            <a:avLst/>
          </a:prstGeom>
        </p:spPr>
      </p:pic>
    </p:spTree>
    <p:extLst>
      <p:ext uri="{BB962C8B-B14F-4D97-AF65-F5344CB8AC3E}">
        <p14:creationId xmlns:p14="http://schemas.microsoft.com/office/powerpoint/2010/main" val="353400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1032</Words>
  <Application>Microsoft Office PowerPoint</Application>
  <PresentationFormat>Widescreen</PresentationFormat>
  <Paragraphs>178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Century Gothic</vt:lpstr>
      <vt:lpstr>Office Theme</vt:lpstr>
      <vt:lpstr>PwC Academic WorldQuest</vt:lpstr>
      <vt:lpstr>PwC Academic WorldQuest</vt:lpstr>
      <vt:lpstr>PwC Academic WorldQuest</vt:lpstr>
      <vt:lpstr>Local Academic WorldQuest</vt:lpstr>
      <vt:lpstr>Rules of the Game</vt:lpstr>
      <vt:lpstr>Rules of the Game</vt:lpstr>
      <vt:lpstr>Rules of the Game</vt:lpstr>
      <vt:lpstr>Rules of the Game</vt:lpstr>
      <vt:lpstr>AWQ Study Guide</vt:lpstr>
      <vt:lpstr>2018 Topics</vt:lpstr>
      <vt:lpstr>NAFTA</vt:lpstr>
      <vt:lpstr>ASEAN at 50</vt:lpstr>
      <vt:lpstr>India’s Bid for Global Power</vt:lpstr>
      <vt:lpstr>Combatting Climate Change</vt:lpstr>
      <vt:lpstr>Cybersecurity</vt:lpstr>
      <vt:lpstr>Saudi Arabia</vt:lpstr>
      <vt:lpstr>The Peacebuilding Toolkit</vt:lpstr>
      <vt:lpstr>America’s Diplomats</vt:lpstr>
      <vt:lpstr>Great Decisions</vt:lpstr>
      <vt:lpstr>Current Events</vt:lpstr>
      <vt:lpstr>The Carlos and Malú 2018 Academic WorldQuest National Competition</vt:lpstr>
      <vt:lpstr>Study Tips!</vt:lpstr>
      <vt:lpstr>Study Tip #1</vt:lpstr>
      <vt:lpstr>Study Tip #2</vt:lpstr>
      <vt:lpstr>Study Tip #3</vt:lpstr>
      <vt:lpstr>Study Tip #4</vt:lpstr>
      <vt:lpstr>Study Tip #5</vt:lpstr>
      <vt:lpstr>Study Tip #5</vt:lpstr>
      <vt:lpstr>Study Tip #6</vt:lpstr>
      <vt:lpstr>Study Tip #7</vt:lpstr>
      <vt:lpstr>Study Tip #8</vt:lpstr>
      <vt:lpstr>Study Tip #9</vt:lpstr>
      <vt:lpstr>Study Tip #10</vt:lpstr>
      <vt:lpstr>Practice Test!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PwC Academic WorldQuest</dc:title>
  <dc:creator>Amy Miller</dc:creator>
  <cp:lastModifiedBy>Amy Miller</cp:lastModifiedBy>
  <cp:revision>25</cp:revision>
  <dcterms:created xsi:type="dcterms:W3CDTF">2017-12-06T22:28:43Z</dcterms:created>
  <dcterms:modified xsi:type="dcterms:W3CDTF">2017-12-08T23:35:34Z</dcterms:modified>
</cp:coreProperties>
</file>