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Oswald"/>
      <p:regular r:id="rId13"/>
      <p:bold r:id="rId14"/>
    </p:embeddedFont>
    <p:embeddedFont>
      <p:font typeface="Roboto" panose="02000000000000000000" pitchFamily="2" charset="0"/>
      <p:regular r:id="rId15"/>
      <p:bold r:id="rId16"/>
      <p:italic r:id="rId17"/>
      <p:boldItalic r:id="rId18"/>
    </p:embeddedFont>
    <p:embeddedFont>
      <p:font typeface="Shadows Into Light" panose="02000000000000000000" pitchFamily="2" charset="77"/>
      <p:regular r:id="rId19"/>
    </p:embeddedFont>
    <p:embeddedFont>
      <p:font typeface="Ultra" panose="02060505000000020004" pitchFamily="18"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42" d="100"/>
          <a:sy n="142" d="100"/>
        </p:scale>
        <p:origin x="76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4145ec09e5_0_2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4145ec09e5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4145ec09e5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4145ec09e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1eb3bcec1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1eb3bcec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145ec09e5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145ec09e5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145ec09e5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145ec09e5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145ec09e5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145ec09e5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4145ec09e5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4145ec09e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145ec09e5_0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145ec09e5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145ec09e5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145ec09e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worldaffairscouncils.org/2011/main/home.cfm?database=programs&amp;Category=AcademicWorldQuest&amp;Section=Academic%20WorldQuest%202016-2017"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bit.ly/2xfniJC"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latin typeface="Shadows Into Light"/>
                <a:ea typeface="Shadows Into Light"/>
                <a:cs typeface="Shadows Into Light"/>
                <a:sym typeface="Shadows Into Light"/>
              </a:rPr>
              <a:t>WELCOME TO JWAC!</a:t>
            </a:r>
            <a:endParaRPr sz="6000">
              <a:latin typeface="Shadows Into Light"/>
              <a:ea typeface="Shadows Into Light"/>
              <a:cs typeface="Shadows Into Light"/>
              <a:sym typeface="Shadows Into Light"/>
            </a:endParaRPr>
          </a:p>
        </p:txBody>
      </p:sp>
      <p:sp>
        <p:nvSpPr>
          <p:cNvPr id="68" name="Google Shape;68;p13"/>
          <p:cNvSpPr txBox="1"/>
          <p:nvPr/>
        </p:nvSpPr>
        <p:spPr>
          <a:xfrm>
            <a:off x="390525" y="2648500"/>
            <a:ext cx="3415800" cy="53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latin typeface="Shadows Into Light"/>
                <a:ea typeface="Shadows Into Light"/>
                <a:cs typeface="Shadows Into Light"/>
                <a:sym typeface="Shadows Into Light"/>
              </a:rPr>
              <a:t>FIRST MEETING- September 19, 2018</a:t>
            </a:r>
            <a:endParaRPr sz="1800">
              <a:solidFill>
                <a:srgbClr val="FFFFFF"/>
              </a:solidFill>
              <a:latin typeface="Shadows Into Light"/>
              <a:ea typeface="Shadows Into Light"/>
              <a:cs typeface="Shadows Into Light"/>
              <a:sym typeface="Shadows Into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Ultra"/>
                <a:ea typeface="Ultra"/>
                <a:cs typeface="Ultra"/>
                <a:sym typeface="Ultra"/>
              </a:rPr>
              <a:t>Zombie Apocalypse </a:t>
            </a:r>
            <a:endParaRPr>
              <a:latin typeface="Ultra"/>
              <a:ea typeface="Ultra"/>
              <a:cs typeface="Ultra"/>
              <a:sym typeface="Ultra"/>
            </a:endParaRPr>
          </a:p>
        </p:txBody>
      </p:sp>
      <p:sp>
        <p:nvSpPr>
          <p:cNvPr id="127" name="Google Shape;127;p2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Zambia, a country in Africa, has been infected with zombies that are unkillable except through nuclear destruction. The zombie disease is transferable to more humans and reversal back to a human is impossible.</a:t>
            </a:r>
            <a:endParaRPr>
              <a:solidFill>
                <a:srgbClr val="000000"/>
              </a:solidFill>
            </a:endParaRPr>
          </a:p>
          <a:p>
            <a:pPr marL="457200" lvl="0" indent="-342900" algn="l" rtl="0">
              <a:spcBef>
                <a:spcPts val="1600"/>
              </a:spcBef>
              <a:spcAft>
                <a:spcPts val="0"/>
              </a:spcAft>
              <a:buClr>
                <a:srgbClr val="000000"/>
              </a:buClr>
              <a:buSzPts val="1800"/>
              <a:buChar char="-"/>
            </a:pPr>
            <a:r>
              <a:rPr lang="en">
                <a:solidFill>
                  <a:srgbClr val="000000"/>
                </a:solidFill>
              </a:rPr>
              <a:t>Task: First, Introduce yourselves to your group. Second, Decide among yourselves what countries y’all want to represent. Third,  Discuss and Debate possible solutions to this world crisis. As the Model UN, you must consider your </a:t>
            </a:r>
            <a:r>
              <a:rPr lang="en" u="sng">
                <a:solidFill>
                  <a:srgbClr val="000000"/>
                </a:solidFill>
              </a:rPr>
              <a:t>state’s</a:t>
            </a:r>
            <a:r>
              <a:rPr lang="en">
                <a:solidFill>
                  <a:srgbClr val="000000"/>
                </a:solidFill>
              </a:rPr>
              <a:t> perspective and other state’s perspectives on this issue and reach a final resolution. </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Ultra"/>
                <a:ea typeface="Ultra"/>
                <a:cs typeface="Ultra"/>
                <a:sym typeface="Ultra"/>
              </a:rPr>
              <a:t>The Board</a:t>
            </a:r>
            <a:endParaRPr>
              <a:latin typeface="Ultra"/>
              <a:ea typeface="Ultra"/>
              <a:cs typeface="Ultra"/>
              <a:sym typeface="Ultra"/>
            </a:endParaRPr>
          </a:p>
        </p:txBody>
      </p:sp>
      <p:sp>
        <p:nvSpPr>
          <p:cNvPr id="74" name="Google Shape;74;p1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solidFill>
                  <a:srgbClr val="000000"/>
                </a:solidFill>
                <a:latin typeface="Oswald"/>
                <a:ea typeface="Oswald"/>
                <a:cs typeface="Oswald"/>
                <a:sym typeface="Oswald"/>
              </a:rPr>
              <a:t>Sponsor-</a:t>
            </a:r>
            <a:r>
              <a:rPr lang="en">
                <a:solidFill>
                  <a:srgbClr val="000000"/>
                </a:solidFill>
                <a:latin typeface="Oswald"/>
                <a:ea typeface="Oswald"/>
                <a:cs typeface="Oswald"/>
                <a:sym typeface="Oswald"/>
              </a:rPr>
              <a:t> Mr. Park</a:t>
            </a:r>
            <a:endParaRPr>
              <a:solidFill>
                <a:srgbClr val="000000"/>
              </a:solidFill>
              <a:latin typeface="Oswald"/>
              <a:ea typeface="Oswald"/>
              <a:cs typeface="Oswald"/>
              <a:sym typeface="Oswald"/>
            </a:endParaRPr>
          </a:p>
          <a:p>
            <a:pPr marL="0" lvl="0" indent="0" algn="l" rtl="0">
              <a:lnSpc>
                <a:spcPct val="100000"/>
              </a:lnSpc>
              <a:spcBef>
                <a:spcPts val="1600"/>
              </a:spcBef>
              <a:spcAft>
                <a:spcPts val="0"/>
              </a:spcAft>
              <a:buNone/>
            </a:pPr>
            <a:r>
              <a:rPr lang="en" b="1">
                <a:solidFill>
                  <a:srgbClr val="000000"/>
                </a:solidFill>
                <a:latin typeface="Oswald"/>
                <a:ea typeface="Oswald"/>
                <a:cs typeface="Oswald"/>
                <a:sym typeface="Oswald"/>
              </a:rPr>
              <a:t>President- </a:t>
            </a:r>
            <a:r>
              <a:rPr lang="en">
                <a:solidFill>
                  <a:srgbClr val="000000"/>
                </a:solidFill>
                <a:latin typeface="Oswald"/>
                <a:ea typeface="Oswald"/>
                <a:cs typeface="Oswald"/>
                <a:sym typeface="Oswald"/>
              </a:rPr>
              <a:t>Johnson Lin</a:t>
            </a:r>
            <a:endParaRPr>
              <a:solidFill>
                <a:srgbClr val="000000"/>
              </a:solidFill>
              <a:latin typeface="Oswald"/>
              <a:ea typeface="Oswald"/>
              <a:cs typeface="Oswald"/>
              <a:sym typeface="Oswald"/>
            </a:endParaRPr>
          </a:p>
          <a:p>
            <a:pPr marL="0" lvl="0" indent="0" algn="l" rtl="0">
              <a:lnSpc>
                <a:spcPct val="100000"/>
              </a:lnSpc>
              <a:spcBef>
                <a:spcPts val="1600"/>
              </a:spcBef>
              <a:spcAft>
                <a:spcPts val="0"/>
              </a:spcAft>
              <a:buNone/>
            </a:pPr>
            <a:r>
              <a:rPr lang="en" b="1">
                <a:solidFill>
                  <a:srgbClr val="000000"/>
                </a:solidFill>
                <a:latin typeface="Oswald"/>
                <a:ea typeface="Oswald"/>
                <a:cs typeface="Oswald"/>
                <a:sym typeface="Oswald"/>
              </a:rPr>
              <a:t>Vice President- </a:t>
            </a:r>
            <a:r>
              <a:rPr lang="en">
                <a:solidFill>
                  <a:srgbClr val="000000"/>
                </a:solidFill>
                <a:latin typeface="Oswald"/>
                <a:ea typeface="Oswald"/>
                <a:cs typeface="Oswald"/>
                <a:sym typeface="Oswald"/>
              </a:rPr>
              <a:t>Leia Sing</a:t>
            </a:r>
            <a:endParaRPr>
              <a:solidFill>
                <a:srgbClr val="000000"/>
              </a:solidFill>
              <a:latin typeface="Oswald"/>
              <a:ea typeface="Oswald"/>
              <a:cs typeface="Oswald"/>
              <a:sym typeface="Oswald"/>
            </a:endParaRPr>
          </a:p>
          <a:p>
            <a:pPr marL="0" lvl="0" indent="0" algn="l" rtl="0">
              <a:lnSpc>
                <a:spcPct val="100000"/>
              </a:lnSpc>
              <a:spcBef>
                <a:spcPts val="1600"/>
              </a:spcBef>
              <a:spcAft>
                <a:spcPts val="0"/>
              </a:spcAft>
              <a:buNone/>
            </a:pPr>
            <a:r>
              <a:rPr lang="en" b="1">
                <a:solidFill>
                  <a:srgbClr val="000000"/>
                </a:solidFill>
                <a:latin typeface="Oswald"/>
                <a:ea typeface="Oswald"/>
                <a:cs typeface="Oswald"/>
                <a:sym typeface="Oswald"/>
              </a:rPr>
              <a:t>Secretary-</a:t>
            </a:r>
            <a:r>
              <a:rPr lang="en">
                <a:solidFill>
                  <a:srgbClr val="000000"/>
                </a:solidFill>
                <a:latin typeface="Oswald"/>
                <a:ea typeface="Oswald"/>
                <a:cs typeface="Oswald"/>
                <a:sym typeface="Oswald"/>
              </a:rPr>
              <a:t> Shaheer Rahman</a:t>
            </a:r>
            <a:endParaRPr>
              <a:solidFill>
                <a:srgbClr val="000000"/>
              </a:solidFill>
              <a:latin typeface="Oswald"/>
              <a:ea typeface="Oswald"/>
              <a:cs typeface="Oswald"/>
              <a:sym typeface="Oswald"/>
            </a:endParaRPr>
          </a:p>
          <a:p>
            <a:pPr marL="0" lvl="0" indent="0" algn="l" rtl="0">
              <a:lnSpc>
                <a:spcPct val="100000"/>
              </a:lnSpc>
              <a:spcBef>
                <a:spcPts val="1600"/>
              </a:spcBef>
              <a:spcAft>
                <a:spcPts val="0"/>
              </a:spcAft>
              <a:buNone/>
            </a:pPr>
            <a:r>
              <a:rPr lang="en" b="1">
                <a:solidFill>
                  <a:srgbClr val="000000"/>
                </a:solidFill>
                <a:latin typeface="Oswald"/>
                <a:ea typeface="Oswald"/>
                <a:cs typeface="Oswald"/>
                <a:sym typeface="Oswald"/>
              </a:rPr>
              <a:t>Treasurer-</a:t>
            </a:r>
            <a:r>
              <a:rPr lang="en">
                <a:solidFill>
                  <a:srgbClr val="000000"/>
                </a:solidFill>
                <a:latin typeface="Oswald"/>
                <a:ea typeface="Oswald"/>
                <a:cs typeface="Oswald"/>
                <a:sym typeface="Oswald"/>
              </a:rPr>
              <a:t> Pranay Srivastava</a:t>
            </a:r>
            <a:endParaRPr>
              <a:solidFill>
                <a:srgbClr val="000000"/>
              </a:solidFill>
              <a:latin typeface="Oswald"/>
              <a:ea typeface="Oswald"/>
              <a:cs typeface="Oswald"/>
              <a:sym typeface="Oswald"/>
            </a:endParaRPr>
          </a:p>
          <a:p>
            <a:pPr marL="0" lvl="0" indent="0" algn="l" rtl="0">
              <a:lnSpc>
                <a:spcPct val="100000"/>
              </a:lnSpc>
              <a:spcBef>
                <a:spcPts val="1600"/>
              </a:spcBef>
              <a:spcAft>
                <a:spcPts val="1600"/>
              </a:spcAft>
              <a:buNone/>
            </a:pPr>
            <a:r>
              <a:rPr lang="en" b="1">
                <a:solidFill>
                  <a:srgbClr val="000000"/>
                </a:solidFill>
                <a:latin typeface="Oswald"/>
                <a:ea typeface="Oswald"/>
                <a:cs typeface="Oswald"/>
                <a:sym typeface="Oswald"/>
              </a:rPr>
              <a:t>Social Media Relations-</a:t>
            </a:r>
            <a:r>
              <a:rPr lang="en">
                <a:solidFill>
                  <a:srgbClr val="000000"/>
                </a:solidFill>
                <a:latin typeface="Oswald"/>
                <a:ea typeface="Oswald"/>
                <a:cs typeface="Oswald"/>
                <a:sym typeface="Oswald"/>
              </a:rPr>
              <a:t> Noor Khan</a:t>
            </a:r>
            <a:endParaRPr>
              <a:solidFill>
                <a:srgbClr val="000000"/>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a:latin typeface="Shadows Into Light"/>
                <a:ea typeface="Shadows Into Light"/>
                <a:cs typeface="Shadows Into Light"/>
                <a:sym typeface="Shadows Into Light"/>
              </a:rPr>
              <a:t>WHAT DO WE DO?</a:t>
            </a:r>
            <a:endParaRPr sz="4800">
              <a:latin typeface="Shadows Into Light"/>
              <a:ea typeface="Shadows Into Light"/>
              <a:cs typeface="Shadows Into Light"/>
              <a:sym typeface="Shadows Into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267463" y="724200"/>
            <a:ext cx="4045200" cy="79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latin typeface="Ultra"/>
                <a:ea typeface="Ultra"/>
                <a:cs typeface="Ultra"/>
                <a:sym typeface="Ultra"/>
              </a:rPr>
              <a:t>WorldQuest</a:t>
            </a:r>
            <a:endParaRPr sz="3600">
              <a:latin typeface="Ultra"/>
              <a:ea typeface="Ultra"/>
              <a:cs typeface="Ultra"/>
              <a:sym typeface="Ultra"/>
            </a:endParaRPr>
          </a:p>
        </p:txBody>
      </p:sp>
      <p:sp>
        <p:nvSpPr>
          <p:cNvPr id="85" name="Google Shape;85;p1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a:p>
            <a:pPr marL="457200" lvl="0" indent="-342900" algn="l" rtl="0">
              <a:spcBef>
                <a:spcPts val="1600"/>
              </a:spcBef>
              <a:spcAft>
                <a:spcPts val="0"/>
              </a:spcAft>
              <a:buSzPts val="1800"/>
              <a:buChar char="●"/>
            </a:pPr>
            <a:r>
              <a:rPr lang="en"/>
              <a:t>Local to National Competition</a:t>
            </a:r>
            <a:endParaRPr/>
          </a:p>
          <a:p>
            <a:pPr marL="457200" lvl="0" indent="-342900" algn="l" rtl="0">
              <a:spcBef>
                <a:spcPts val="0"/>
              </a:spcBef>
              <a:spcAft>
                <a:spcPts val="0"/>
              </a:spcAft>
              <a:buSzPts val="1800"/>
              <a:buChar char="●"/>
            </a:pPr>
            <a:r>
              <a:rPr lang="en"/>
              <a:t>In February</a:t>
            </a:r>
            <a:endParaRPr/>
          </a:p>
          <a:p>
            <a:pPr marL="457200" lvl="0" indent="-342900" algn="l" rtl="0">
              <a:spcBef>
                <a:spcPts val="0"/>
              </a:spcBef>
              <a:spcAft>
                <a:spcPts val="0"/>
              </a:spcAft>
              <a:buSzPts val="1800"/>
              <a:buChar char="●"/>
            </a:pPr>
            <a:r>
              <a:rPr lang="en"/>
              <a:t>10 topics</a:t>
            </a:r>
            <a:endParaRPr/>
          </a:p>
          <a:p>
            <a:pPr marL="457200" lvl="0" indent="-342900" algn="l" rtl="0">
              <a:spcBef>
                <a:spcPts val="0"/>
              </a:spcBef>
              <a:spcAft>
                <a:spcPts val="0"/>
              </a:spcAft>
              <a:buSzPts val="1800"/>
              <a:buChar char="●"/>
            </a:pPr>
            <a:r>
              <a:rPr lang="en"/>
              <a:t>Countries, politics, global issues</a:t>
            </a:r>
            <a:endParaRPr/>
          </a:p>
          <a:p>
            <a:pPr marL="0" lvl="0" indent="0" algn="l" rtl="0">
              <a:spcBef>
                <a:spcPts val="1600"/>
              </a:spcBef>
              <a:spcAft>
                <a:spcPts val="0"/>
              </a:spcAft>
              <a:buNone/>
            </a:pPr>
            <a:endParaRPr/>
          </a:p>
          <a:p>
            <a:pPr marL="0" lvl="0" indent="0" algn="l" rtl="0">
              <a:spcBef>
                <a:spcPts val="1600"/>
              </a:spcBef>
              <a:spcAft>
                <a:spcPts val="0"/>
              </a:spcAft>
              <a:buNone/>
            </a:pPr>
            <a:r>
              <a:rPr lang="en"/>
              <a:t>(12 members)</a:t>
            </a:r>
            <a:endParaRPr/>
          </a:p>
          <a:p>
            <a:pPr marL="0" lvl="0" indent="0" algn="l" rtl="0">
              <a:spcBef>
                <a:spcPts val="1600"/>
              </a:spcBef>
              <a:spcAft>
                <a:spcPts val="1600"/>
              </a:spcAft>
              <a:buNone/>
            </a:pPr>
            <a:endParaRPr/>
          </a:p>
        </p:txBody>
      </p:sp>
      <p:pic>
        <p:nvPicPr>
          <p:cNvPr id="86" name="Google Shape;86;p16">
            <a:hlinkClick r:id="rId3"/>
          </p:cNvPr>
          <p:cNvPicPr preferRelativeResize="0"/>
          <p:nvPr/>
        </p:nvPicPr>
        <p:blipFill>
          <a:blip r:embed="rId4">
            <a:alphaModFix/>
          </a:blip>
          <a:stretch>
            <a:fillRect/>
          </a:stretch>
        </p:blipFill>
        <p:spPr>
          <a:xfrm>
            <a:off x="518175" y="1823474"/>
            <a:ext cx="3543774" cy="24048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92" name="Google Shape;92;p17"/>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93" name="Google Shape;93;p1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2017-18 WQ Competition placed 2nd, 3rd, and 9th out of 90+ teams in DFW area</a:t>
            </a:r>
            <a:endParaRPr/>
          </a:p>
          <a:p>
            <a:pPr marL="457200" lvl="0" indent="-342900" algn="l" rtl="0">
              <a:spcBef>
                <a:spcPts val="0"/>
              </a:spcBef>
              <a:spcAft>
                <a:spcPts val="0"/>
              </a:spcAft>
              <a:buSzPts val="1800"/>
              <a:buChar char="●"/>
            </a:pPr>
            <a:r>
              <a:rPr lang="en"/>
              <a:t>We need to be 1st to advance to the national competition in D.C.</a:t>
            </a:r>
            <a:endParaRPr/>
          </a:p>
          <a:p>
            <a:pPr marL="457200" lvl="0" indent="-342900" algn="l" rtl="0">
              <a:spcBef>
                <a:spcPts val="0"/>
              </a:spcBef>
              <a:spcAft>
                <a:spcPts val="0"/>
              </a:spcAft>
              <a:buSzPts val="1800"/>
              <a:buChar char="●"/>
            </a:pPr>
            <a:r>
              <a:rPr lang="en"/>
              <a:t>Winners 2 years ago won $10,000 and last year each person won a Surface Pro</a:t>
            </a:r>
            <a:endParaRPr/>
          </a:p>
          <a:p>
            <a:pPr marL="457200" lvl="0" indent="-342900" algn="l" rtl="0">
              <a:spcBef>
                <a:spcPts val="0"/>
              </a:spcBef>
              <a:spcAft>
                <a:spcPts val="0"/>
              </a:spcAft>
              <a:buSzPts val="1800"/>
              <a:buChar char="●"/>
            </a:pPr>
            <a:r>
              <a:rPr lang="en"/>
              <a:t>We can beat Plano :)</a:t>
            </a:r>
            <a:endParaRPr/>
          </a:p>
        </p:txBody>
      </p:sp>
      <p:pic>
        <p:nvPicPr>
          <p:cNvPr id="94" name="Google Shape;94;p17"/>
          <p:cNvPicPr preferRelativeResize="0"/>
          <p:nvPr/>
        </p:nvPicPr>
        <p:blipFill>
          <a:blip r:embed="rId3">
            <a:alphaModFix/>
          </a:blip>
          <a:stretch>
            <a:fillRect/>
          </a:stretch>
        </p:blipFill>
        <p:spPr>
          <a:xfrm>
            <a:off x="108000" y="936675"/>
            <a:ext cx="4340899" cy="3255674"/>
          </a:xfrm>
          <a:prstGeom prst="rect">
            <a:avLst/>
          </a:prstGeom>
          <a:noFill/>
          <a:ln>
            <a:noFill/>
          </a:ln>
        </p:spPr>
      </p:pic>
      <p:sp>
        <p:nvSpPr>
          <p:cNvPr id="95" name="Google Shape;95;p17"/>
          <p:cNvSpPr txBox="1"/>
          <p:nvPr/>
        </p:nvSpPr>
        <p:spPr>
          <a:xfrm>
            <a:off x="108000" y="4355575"/>
            <a:ext cx="4045200" cy="43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swald"/>
                <a:ea typeface="Oswald"/>
                <a:cs typeface="Oswald"/>
                <a:sym typeface="Oswald"/>
              </a:rPr>
              <a:t>3 AHS JWAC WQ TEAMS 2017-18</a:t>
            </a:r>
            <a:endParaRPr>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265488" y="724200"/>
            <a:ext cx="4045200" cy="81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Ultra"/>
                <a:ea typeface="Ultra"/>
                <a:cs typeface="Ultra"/>
                <a:sym typeface="Ultra"/>
              </a:rPr>
              <a:t>Model UN</a:t>
            </a:r>
            <a:endParaRPr>
              <a:latin typeface="Ultra"/>
              <a:ea typeface="Ultra"/>
              <a:cs typeface="Ultra"/>
              <a:sym typeface="Ultra"/>
            </a:endParaRPr>
          </a:p>
        </p:txBody>
      </p:sp>
      <p:sp>
        <p:nvSpPr>
          <p:cNvPr id="101" name="Google Shape;101;p1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UN General Assembly</a:t>
            </a:r>
            <a:endParaRPr/>
          </a:p>
          <a:p>
            <a:pPr marL="0" lvl="0" indent="0" algn="l" rtl="0">
              <a:spcBef>
                <a:spcPts val="1600"/>
              </a:spcBef>
              <a:spcAft>
                <a:spcPts val="0"/>
              </a:spcAft>
              <a:buNone/>
            </a:pPr>
            <a:r>
              <a:rPr lang="en"/>
              <a:t>Diplomacy, Negotiation, Decision-Making</a:t>
            </a:r>
            <a:endParaRPr/>
          </a:p>
          <a:p>
            <a:pPr marL="457200" lvl="0" indent="-342900" algn="l" rtl="0">
              <a:spcBef>
                <a:spcPts val="1600"/>
              </a:spcBef>
              <a:spcAft>
                <a:spcPts val="0"/>
              </a:spcAft>
              <a:buSzPts val="1800"/>
              <a:buAutoNum type="arabicPeriod"/>
            </a:pPr>
            <a:r>
              <a:rPr lang="en"/>
              <a:t>Delegates</a:t>
            </a:r>
            <a:endParaRPr/>
          </a:p>
          <a:p>
            <a:pPr marL="457200" lvl="0" indent="-342900" algn="l" rtl="0">
              <a:spcBef>
                <a:spcPts val="0"/>
              </a:spcBef>
              <a:spcAft>
                <a:spcPts val="0"/>
              </a:spcAft>
              <a:buSzPts val="1800"/>
              <a:buAutoNum type="arabicPeriod"/>
            </a:pPr>
            <a:r>
              <a:rPr lang="en"/>
              <a:t>Policy</a:t>
            </a:r>
            <a:endParaRPr/>
          </a:p>
          <a:p>
            <a:pPr marL="457200" lvl="0" indent="-342900" algn="l" rtl="0">
              <a:spcBef>
                <a:spcPts val="0"/>
              </a:spcBef>
              <a:spcAft>
                <a:spcPts val="0"/>
              </a:spcAft>
              <a:buSzPts val="1800"/>
              <a:buAutoNum type="arabicPeriod"/>
            </a:pPr>
            <a:r>
              <a:rPr lang="en"/>
              <a:t>Conferences</a:t>
            </a:r>
            <a:endParaRPr/>
          </a:p>
          <a:p>
            <a:pPr marL="0" lvl="0" indent="0" algn="l" rtl="0">
              <a:spcBef>
                <a:spcPts val="1600"/>
              </a:spcBef>
              <a:spcAft>
                <a:spcPts val="1600"/>
              </a:spcAft>
              <a:buNone/>
            </a:pPr>
            <a:endParaRPr/>
          </a:p>
        </p:txBody>
      </p:sp>
      <p:pic>
        <p:nvPicPr>
          <p:cNvPr id="102" name="Google Shape;102;p18"/>
          <p:cNvPicPr preferRelativeResize="0"/>
          <p:nvPr/>
        </p:nvPicPr>
        <p:blipFill>
          <a:blip r:embed="rId3">
            <a:alphaModFix/>
          </a:blip>
          <a:stretch>
            <a:fillRect/>
          </a:stretch>
        </p:blipFill>
        <p:spPr>
          <a:xfrm>
            <a:off x="982738" y="1833125"/>
            <a:ext cx="2610725" cy="2209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Ultra"/>
                <a:ea typeface="Ultra"/>
                <a:cs typeface="Ultra"/>
                <a:sym typeface="Ultra"/>
              </a:rPr>
              <a:t>General Meetings</a:t>
            </a:r>
            <a:endParaRPr>
              <a:latin typeface="Ultra"/>
              <a:ea typeface="Ultra"/>
              <a:cs typeface="Ultra"/>
              <a:sym typeface="Ultra"/>
            </a:endParaRPr>
          </a:p>
        </p:txBody>
      </p:sp>
      <p:sp>
        <p:nvSpPr>
          <p:cNvPr id="108" name="Google Shape;108;p19"/>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latin typeface="Oswald"/>
                <a:ea typeface="Oswald"/>
                <a:cs typeface="Oswald"/>
                <a:sym typeface="Oswald"/>
              </a:rPr>
              <a:t>1ST SEMESTER: EVERY WEDNESDAY*, 3:45-4:35PM</a:t>
            </a:r>
            <a:endParaRPr b="1">
              <a:solidFill>
                <a:srgbClr val="000000"/>
              </a:solidFill>
              <a:latin typeface="Oswald"/>
              <a:ea typeface="Oswald"/>
              <a:cs typeface="Oswald"/>
              <a:sym typeface="Oswald"/>
            </a:endParaRPr>
          </a:p>
          <a:p>
            <a:pPr marL="0" lvl="0" indent="0" algn="l" rtl="0">
              <a:spcBef>
                <a:spcPts val="1600"/>
              </a:spcBef>
              <a:spcAft>
                <a:spcPts val="0"/>
              </a:spcAft>
              <a:buNone/>
            </a:pPr>
            <a:r>
              <a:rPr lang="en" b="1">
                <a:solidFill>
                  <a:srgbClr val="000000"/>
                </a:solidFill>
                <a:latin typeface="Oswald"/>
                <a:ea typeface="Oswald"/>
                <a:cs typeface="Oswald"/>
                <a:sym typeface="Oswald"/>
              </a:rPr>
              <a:t>2ND SEMESTER: EVERY OTHER WEDNESDAY*, 3:45-4:35PM*</a:t>
            </a:r>
            <a:endParaRPr b="1">
              <a:solidFill>
                <a:srgbClr val="000000"/>
              </a:solidFill>
              <a:latin typeface="Oswald"/>
              <a:ea typeface="Oswald"/>
              <a:cs typeface="Oswald"/>
              <a:sym typeface="Oswald"/>
            </a:endParaRPr>
          </a:p>
          <a:p>
            <a:pPr marL="0" lvl="0" indent="0" algn="l" rtl="0">
              <a:spcBef>
                <a:spcPts val="1600"/>
              </a:spcBef>
              <a:spcAft>
                <a:spcPts val="0"/>
              </a:spcAft>
              <a:buNone/>
            </a:pPr>
            <a:r>
              <a:rPr lang="en" b="1">
                <a:solidFill>
                  <a:srgbClr val="000000"/>
                </a:solidFill>
                <a:latin typeface="Oswald"/>
                <a:ea typeface="Oswald"/>
                <a:cs typeface="Oswald"/>
                <a:sym typeface="Oswald"/>
              </a:rPr>
              <a:t>ROOM: G130, MR. PARK’S ROOM</a:t>
            </a:r>
            <a:endParaRPr b="1">
              <a:solidFill>
                <a:srgbClr val="000000"/>
              </a:solidFill>
              <a:latin typeface="Oswald"/>
              <a:ea typeface="Oswald"/>
              <a:cs typeface="Oswald"/>
              <a:sym typeface="Oswald"/>
            </a:endParaRPr>
          </a:p>
          <a:p>
            <a:pPr marL="0" lvl="0" indent="0" algn="l" rtl="0">
              <a:spcBef>
                <a:spcPts val="1600"/>
              </a:spcBef>
              <a:spcAft>
                <a:spcPts val="0"/>
              </a:spcAft>
              <a:buNone/>
            </a:pPr>
            <a:endParaRPr b="1">
              <a:solidFill>
                <a:srgbClr val="000000"/>
              </a:solidFill>
              <a:latin typeface="Oswald"/>
              <a:ea typeface="Oswald"/>
              <a:cs typeface="Oswald"/>
              <a:sym typeface="Oswald"/>
            </a:endParaRPr>
          </a:p>
          <a:p>
            <a:pPr marL="0" lvl="0" indent="0" algn="l" rtl="0">
              <a:spcBef>
                <a:spcPts val="1600"/>
              </a:spcBef>
              <a:spcAft>
                <a:spcPts val="0"/>
              </a:spcAft>
              <a:buNone/>
            </a:pPr>
            <a:endParaRPr b="1">
              <a:solidFill>
                <a:srgbClr val="000000"/>
              </a:solidFill>
              <a:latin typeface="Oswald"/>
              <a:ea typeface="Oswald"/>
              <a:cs typeface="Oswald"/>
              <a:sym typeface="Oswald"/>
            </a:endParaRPr>
          </a:p>
          <a:p>
            <a:pPr marL="0" lvl="0" indent="0" algn="l" rtl="0">
              <a:spcBef>
                <a:spcPts val="1600"/>
              </a:spcBef>
              <a:spcAft>
                <a:spcPts val="1600"/>
              </a:spcAft>
              <a:buNone/>
            </a:pPr>
            <a:endParaRPr b="1">
              <a:solidFill>
                <a:srgbClr val="000000"/>
              </a:solidFill>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Ultra"/>
                <a:ea typeface="Ultra"/>
                <a:cs typeface="Ultra"/>
                <a:sym typeface="Ultra"/>
              </a:rPr>
              <a:t>Membership Dues + Fundraising</a:t>
            </a:r>
            <a:endParaRPr>
              <a:latin typeface="Ultra"/>
              <a:ea typeface="Ultra"/>
              <a:cs typeface="Ultra"/>
              <a:sym typeface="Ultra"/>
            </a:endParaRPr>
          </a:p>
        </p:txBody>
      </p:sp>
      <p:sp>
        <p:nvSpPr>
          <p:cNvPr id="114" name="Google Shape;114;p2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latin typeface="Oswald"/>
                <a:ea typeface="Oswald"/>
                <a:cs typeface="Oswald"/>
                <a:sym typeface="Oswald"/>
              </a:rPr>
              <a:t>Membership Dues: TBD (based on the number of people that’ll join)</a:t>
            </a:r>
            <a:endParaRPr b="1">
              <a:solidFill>
                <a:srgbClr val="000000"/>
              </a:solidFill>
              <a:latin typeface="Oswald"/>
              <a:ea typeface="Oswald"/>
              <a:cs typeface="Oswald"/>
              <a:sym typeface="Oswald"/>
            </a:endParaRPr>
          </a:p>
          <a:p>
            <a:pPr marL="457200" lvl="0" indent="-317500" algn="l" rtl="0">
              <a:spcBef>
                <a:spcPts val="1600"/>
              </a:spcBef>
              <a:spcAft>
                <a:spcPts val="0"/>
              </a:spcAft>
              <a:buClr>
                <a:srgbClr val="000000"/>
              </a:buClr>
              <a:buSzPts val="1400"/>
              <a:buFont typeface="Oswald"/>
              <a:buChar char="●"/>
            </a:pPr>
            <a:r>
              <a:rPr lang="en" sz="1400" b="1">
                <a:solidFill>
                  <a:srgbClr val="000000"/>
                </a:solidFill>
                <a:latin typeface="Oswald"/>
                <a:ea typeface="Oswald"/>
                <a:cs typeface="Oswald"/>
                <a:sym typeface="Oswald"/>
              </a:rPr>
              <a:t>The more people that join, the cheaper the dues!</a:t>
            </a:r>
            <a:endParaRPr sz="1400" b="1">
              <a:solidFill>
                <a:srgbClr val="000000"/>
              </a:solidFill>
              <a:latin typeface="Oswald"/>
              <a:ea typeface="Oswald"/>
              <a:cs typeface="Oswald"/>
              <a:sym typeface="Oswald"/>
            </a:endParaRPr>
          </a:p>
          <a:p>
            <a:pPr marL="457200" lvl="0" indent="-317500" algn="l" rtl="0">
              <a:spcBef>
                <a:spcPts val="0"/>
              </a:spcBef>
              <a:spcAft>
                <a:spcPts val="0"/>
              </a:spcAft>
              <a:buClr>
                <a:srgbClr val="000000"/>
              </a:buClr>
              <a:buSzPts val="1400"/>
              <a:buFont typeface="Oswald"/>
              <a:buChar char="●"/>
            </a:pPr>
            <a:r>
              <a:rPr lang="en" sz="1400" b="1">
                <a:solidFill>
                  <a:srgbClr val="000000"/>
                </a:solidFill>
                <a:latin typeface="Oswald"/>
                <a:ea typeface="Oswald"/>
                <a:cs typeface="Oswald"/>
                <a:sym typeface="Oswald"/>
              </a:rPr>
              <a:t>Most likely will be less than or equal to $15</a:t>
            </a:r>
            <a:endParaRPr sz="1400" b="1">
              <a:solidFill>
                <a:srgbClr val="000000"/>
              </a:solidFill>
              <a:latin typeface="Oswald"/>
              <a:ea typeface="Oswald"/>
              <a:cs typeface="Oswald"/>
              <a:sym typeface="Oswald"/>
            </a:endParaRPr>
          </a:p>
          <a:p>
            <a:pPr marL="457200" lvl="0" indent="-317500" algn="l" rtl="0">
              <a:spcBef>
                <a:spcPts val="0"/>
              </a:spcBef>
              <a:spcAft>
                <a:spcPts val="0"/>
              </a:spcAft>
              <a:buClr>
                <a:srgbClr val="000000"/>
              </a:buClr>
              <a:buSzPts val="1400"/>
              <a:buFont typeface="Oswald"/>
              <a:buChar char="●"/>
            </a:pPr>
            <a:r>
              <a:rPr lang="en" sz="1400" b="1">
                <a:solidFill>
                  <a:srgbClr val="000000"/>
                </a:solidFill>
                <a:latin typeface="Oswald"/>
                <a:ea typeface="Oswald"/>
                <a:cs typeface="Oswald"/>
                <a:sym typeface="Oswald"/>
              </a:rPr>
              <a:t>Not due till October 10th</a:t>
            </a:r>
            <a:endParaRPr sz="1400" b="1">
              <a:solidFill>
                <a:srgbClr val="000000"/>
              </a:solidFill>
              <a:latin typeface="Oswald"/>
              <a:ea typeface="Oswald"/>
              <a:cs typeface="Oswald"/>
              <a:sym typeface="Oswald"/>
            </a:endParaRPr>
          </a:p>
          <a:p>
            <a:pPr marL="0" lvl="0" indent="0" algn="l" rtl="0">
              <a:spcBef>
                <a:spcPts val="1600"/>
              </a:spcBef>
              <a:spcAft>
                <a:spcPts val="0"/>
              </a:spcAft>
              <a:buNone/>
            </a:pPr>
            <a:r>
              <a:rPr lang="en" b="1">
                <a:solidFill>
                  <a:srgbClr val="000000"/>
                </a:solidFill>
                <a:latin typeface="Oswald"/>
                <a:ea typeface="Oswald"/>
                <a:cs typeface="Oswald"/>
                <a:sym typeface="Oswald"/>
              </a:rPr>
              <a:t>Fundraising:</a:t>
            </a:r>
            <a:endParaRPr b="1">
              <a:solidFill>
                <a:srgbClr val="000000"/>
              </a:solidFill>
              <a:latin typeface="Oswald"/>
              <a:ea typeface="Oswald"/>
              <a:cs typeface="Oswald"/>
              <a:sym typeface="Oswald"/>
            </a:endParaRPr>
          </a:p>
          <a:p>
            <a:pPr marL="457200" lvl="0" indent="-317500" algn="l" rtl="0">
              <a:spcBef>
                <a:spcPts val="1600"/>
              </a:spcBef>
              <a:spcAft>
                <a:spcPts val="0"/>
              </a:spcAft>
              <a:buClr>
                <a:srgbClr val="000000"/>
              </a:buClr>
              <a:buSzPts val="1400"/>
              <a:buFont typeface="Oswald"/>
              <a:buChar char="●"/>
            </a:pPr>
            <a:r>
              <a:rPr lang="en" sz="1400" b="1">
                <a:solidFill>
                  <a:srgbClr val="000000"/>
                </a:solidFill>
                <a:latin typeface="Oswald"/>
                <a:ea typeface="Oswald"/>
                <a:cs typeface="Oswald"/>
                <a:sym typeface="Oswald"/>
              </a:rPr>
              <a:t>Chocolate Bars through World’s Finest Chocolate</a:t>
            </a:r>
            <a:endParaRPr sz="1400" b="1">
              <a:solidFill>
                <a:srgbClr val="000000"/>
              </a:solidFill>
              <a:latin typeface="Oswald"/>
              <a:ea typeface="Oswald"/>
              <a:cs typeface="Oswald"/>
              <a:sym typeface="Oswald"/>
            </a:endParaRPr>
          </a:p>
          <a:p>
            <a:pPr marL="0" lvl="0" indent="0" algn="l" rtl="0">
              <a:spcBef>
                <a:spcPts val="1600"/>
              </a:spcBef>
              <a:spcAft>
                <a:spcPts val="0"/>
              </a:spcAft>
              <a:buNone/>
            </a:pPr>
            <a:endParaRPr sz="1200" b="1">
              <a:solidFill>
                <a:srgbClr val="000000"/>
              </a:solidFill>
              <a:latin typeface="Oswald"/>
              <a:ea typeface="Oswald"/>
              <a:cs typeface="Oswald"/>
              <a:sym typeface="Oswald"/>
            </a:endParaRPr>
          </a:p>
          <a:p>
            <a:pPr marL="0" lvl="0" indent="0" algn="l" rtl="0">
              <a:spcBef>
                <a:spcPts val="1600"/>
              </a:spcBef>
              <a:spcAft>
                <a:spcPts val="1600"/>
              </a:spcAft>
              <a:buNone/>
            </a:pPr>
            <a:endParaRPr sz="1200" b="1">
              <a:solidFill>
                <a:srgbClr val="000000"/>
              </a:solidFill>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Ultra"/>
                <a:ea typeface="Ultra"/>
                <a:cs typeface="Ultra"/>
                <a:sym typeface="Ultra"/>
              </a:rPr>
              <a:t>Contact Us and Get Updated</a:t>
            </a:r>
            <a:endParaRPr>
              <a:latin typeface="Ultra"/>
              <a:ea typeface="Ultra"/>
              <a:cs typeface="Ultra"/>
              <a:sym typeface="Ultra"/>
            </a:endParaRPr>
          </a:p>
        </p:txBody>
      </p:sp>
      <p:sp>
        <p:nvSpPr>
          <p:cNvPr id="120" name="Google Shape;120;p21"/>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highlight>
                  <a:srgbClr val="FFFF00"/>
                </a:highlight>
                <a:latin typeface="Oswald"/>
                <a:ea typeface="Oswald"/>
                <a:cs typeface="Oswald"/>
                <a:sym typeface="Oswald"/>
              </a:rPr>
              <a:t>Remind- </a:t>
            </a:r>
            <a:r>
              <a:rPr lang="en">
                <a:solidFill>
                  <a:srgbClr val="000000"/>
                </a:solidFill>
                <a:highlight>
                  <a:srgbClr val="FFFF00"/>
                </a:highlight>
                <a:latin typeface="Oswald"/>
                <a:ea typeface="Oswald"/>
                <a:cs typeface="Oswald"/>
                <a:sym typeface="Oswald"/>
              </a:rPr>
              <a:t>text @allenjwac to 81010</a:t>
            </a:r>
            <a:endParaRPr>
              <a:solidFill>
                <a:srgbClr val="000000"/>
              </a:solidFill>
              <a:highlight>
                <a:srgbClr val="FFFF00"/>
              </a:highlight>
              <a:latin typeface="Oswald"/>
              <a:ea typeface="Oswald"/>
              <a:cs typeface="Oswald"/>
              <a:sym typeface="Oswald"/>
            </a:endParaRPr>
          </a:p>
          <a:p>
            <a:pPr marL="0" lvl="0" indent="0" algn="l" rtl="0">
              <a:spcBef>
                <a:spcPts val="1600"/>
              </a:spcBef>
              <a:spcAft>
                <a:spcPts val="0"/>
              </a:spcAft>
              <a:buNone/>
            </a:pPr>
            <a:r>
              <a:rPr lang="en" b="1">
                <a:solidFill>
                  <a:srgbClr val="000000"/>
                </a:solidFill>
                <a:latin typeface="Oswald"/>
                <a:ea typeface="Oswald"/>
                <a:cs typeface="Oswald"/>
                <a:sym typeface="Oswald"/>
              </a:rPr>
              <a:t>Twitter- </a:t>
            </a:r>
            <a:r>
              <a:rPr lang="en">
                <a:solidFill>
                  <a:srgbClr val="000000"/>
                </a:solidFill>
                <a:latin typeface="Oswald"/>
                <a:ea typeface="Oswald"/>
                <a:cs typeface="Oswald"/>
                <a:sym typeface="Oswald"/>
              </a:rPr>
              <a:t>@allenhsjwac</a:t>
            </a:r>
            <a:endParaRPr>
              <a:solidFill>
                <a:srgbClr val="000000"/>
              </a:solidFill>
              <a:latin typeface="Oswald"/>
              <a:ea typeface="Oswald"/>
              <a:cs typeface="Oswald"/>
              <a:sym typeface="Oswald"/>
            </a:endParaRPr>
          </a:p>
          <a:p>
            <a:pPr marL="0" lvl="0" indent="0" algn="l" rtl="0">
              <a:spcBef>
                <a:spcPts val="1600"/>
              </a:spcBef>
              <a:spcAft>
                <a:spcPts val="0"/>
              </a:spcAft>
              <a:buNone/>
            </a:pPr>
            <a:r>
              <a:rPr lang="en" b="1">
                <a:solidFill>
                  <a:srgbClr val="000000"/>
                </a:solidFill>
                <a:latin typeface="Oswald"/>
                <a:ea typeface="Oswald"/>
                <a:cs typeface="Oswald"/>
                <a:sym typeface="Oswald"/>
              </a:rPr>
              <a:t>Instagram- </a:t>
            </a:r>
            <a:r>
              <a:rPr lang="en">
                <a:solidFill>
                  <a:srgbClr val="000000"/>
                </a:solidFill>
                <a:latin typeface="Oswald"/>
                <a:ea typeface="Oswald"/>
                <a:cs typeface="Oswald"/>
                <a:sym typeface="Oswald"/>
              </a:rPr>
              <a:t>@allenhsjwac</a:t>
            </a:r>
            <a:endParaRPr>
              <a:solidFill>
                <a:srgbClr val="000000"/>
              </a:solidFill>
              <a:latin typeface="Oswald"/>
              <a:ea typeface="Oswald"/>
              <a:cs typeface="Oswald"/>
              <a:sym typeface="Oswald"/>
            </a:endParaRPr>
          </a:p>
          <a:p>
            <a:pPr marL="0" lvl="0" indent="0" algn="l" rtl="0">
              <a:spcBef>
                <a:spcPts val="1600"/>
              </a:spcBef>
              <a:spcAft>
                <a:spcPts val="0"/>
              </a:spcAft>
              <a:buNone/>
            </a:pPr>
            <a:r>
              <a:rPr lang="en" b="1">
                <a:solidFill>
                  <a:srgbClr val="000000"/>
                </a:solidFill>
                <a:latin typeface="Oswald"/>
                <a:ea typeface="Oswald"/>
                <a:cs typeface="Oswald"/>
                <a:sym typeface="Oswald"/>
              </a:rPr>
              <a:t>Slack</a:t>
            </a:r>
            <a:r>
              <a:rPr lang="en" b="1">
                <a:solidFill>
                  <a:srgbClr val="000000"/>
                </a:solidFill>
                <a:highlight>
                  <a:srgbClr val="FFFFFF"/>
                </a:highlight>
                <a:latin typeface="Oswald"/>
                <a:ea typeface="Oswald"/>
                <a:cs typeface="Oswald"/>
                <a:sym typeface="Oswald"/>
              </a:rPr>
              <a:t>- </a:t>
            </a:r>
            <a:r>
              <a:rPr lang="en">
                <a:solidFill>
                  <a:srgbClr val="000000"/>
                </a:solidFill>
                <a:highlight>
                  <a:srgbClr val="FFFFFF"/>
                </a:highlight>
                <a:latin typeface="Oswald"/>
                <a:ea typeface="Oswald"/>
                <a:cs typeface="Oswald"/>
                <a:sym typeface="Oswald"/>
              </a:rPr>
              <a:t>ahsjwac.slack.com &lt;- to join: </a:t>
            </a:r>
            <a:r>
              <a:rPr lang="en" u="sng">
                <a:solidFill>
                  <a:schemeClr val="hlink"/>
                </a:solidFill>
                <a:highlight>
                  <a:srgbClr val="FFFFFF"/>
                </a:highlight>
                <a:latin typeface="Oswald"/>
                <a:ea typeface="Oswald"/>
                <a:cs typeface="Oswald"/>
                <a:sym typeface="Oswald"/>
                <a:hlinkClick r:id="rId3"/>
              </a:rPr>
              <a:t>https://bit.ly/2xfniJC</a:t>
            </a:r>
            <a:r>
              <a:rPr lang="en">
                <a:solidFill>
                  <a:srgbClr val="000000"/>
                </a:solidFill>
                <a:highlight>
                  <a:srgbClr val="FFFFFF"/>
                </a:highlight>
                <a:latin typeface="Oswald"/>
                <a:ea typeface="Oswald"/>
                <a:cs typeface="Oswald"/>
                <a:sym typeface="Oswald"/>
              </a:rPr>
              <a:t> ---------------&gt;</a:t>
            </a:r>
            <a:endParaRPr>
              <a:solidFill>
                <a:srgbClr val="000000"/>
              </a:solidFill>
              <a:highlight>
                <a:srgbClr val="FFFFFF"/>
              </a:highlight>
              <a:latin typeface="Oswald"/>
              <a:ea typeface="Oswald"/>
              <a:cs typeface="Oswald"/>
              <a:sym typeface="Oswald"/>
            </a:endParaRPr>
          </a:p>
          <a:p>
            <a:pPr marL="0" lvl="0" indent="0" algn="l" rtl="0">
              <a:spcBef>
                <a:spcPts val="1600"/>
              </a:spcBef>
              <a:spcAft>
                <a:spcPts val="0"/>
              </a:spcAft>
              <a:buNone/>
            </a:pPr>
            <a:r>
              <a:rPr lang="en" b="1">
                <a:solidFill>
                  <a:srgbClr val="000000"/>
                </a:solidFill>
                <a:highlight>
                  <a:srgbClr val="FFFFFF"/>
                </a:highlight>
                <a:latin typeface="Oswald"/>
                <a:ea typeface="Oswald"/>
                <a:cs typeface="Oswald"/>
                <a:sym typeface="Oswald"/>
              </a:rPr>
              <a:t>PRIMARY IN-CLUB COMMUNICATION THROUGH REMIND AND SLACK</a:t>
            </a:r>
            <a:endParaRPr b="1">
              <a:solidFill>
                <a:srgbClr val="000000"/>
              </a:solidFill>
              <a:highlight>
                <a:srgbClr val="FFFFFF"/>
              </a:highlight>
              <a:latin typeface="Oswald"/>
              <a:ea typeface="Oswald"/>
              <a:cs typeface="Oswald"/>
              <a:sym typeface="Oswald"/>
            </a:endParaRPr>
          </a:p>
          <a:p>
            <a:pPr marL="0" lvl="0" indent="0" algn="l" rtl="0">
              <a:spcBef>
                <a:spcPts val="1600"/>
              </a:spcBef>
              <a:spcAft>
                <a:spcPts val="0"/>
              </a:spcAft>
              <a:buNone/>
            </a:pPr>
            <a:endParaRPr b="1">
              <a:solidFill>
                <a:srgbClr val="000000"/>
              </a:solidFill>
              <a:highlight>
                <a:srgbClr val="FFFFFF"/>
              </a:highlight>
              <a:latin typeface="Oswald"/>
              <a:ea typeface="Oswald"/>
              <a:cs typeface="Oswald"/>
              <a:sym typeface="Oswald"/>
            </a:endParaRPr>
          </a:p>
          <a:p>
            <a:pPr marL="0" lvl="0" indent="0" algn="l" rtl="0">
              <a:spcBef>
                <a:spcPts val="1600"/>
              </a:spcBef>
              <a:spcAft>
                <a:spcPts val="0"/>
              </a:spcAft>
              <a:buNone/>
            </a:pPr>
            <a:endParaRPr>
              <a:solidFill>
                <a:srgbClr val="000000"/>
              </a:solidFill>
              <a:highlight>
                <a:srgbClr val="FFFFFF"/>
              </a:highlight>
              <a:latin typeface="Oswald"/>
              <a:ea typeface="Oswald"/>
              <a:cs typeface="Oswald"/>
              <a:sym typeface="Oswald"/>
            </a:endParaRPr>
          </a:p>
          <a:p>
            <a:pPr marL="0" lvl="0" indent="0" algn="l" rtl="0">
              <a:spcBef>
                <a:spcPts val="1600"/>
              </a:spcBef>
              <a:spcAft>
                <a:spcPts val="0"/>
              </a:spcAft>
              <a:buNone/>
            </a:pPr>
            <a:endParaRPr>
              <a:solidFill>
                <a:srgbClr val="000000"/>
              </a:solidFill>
              <a:latin typeface="Oswald"/>
              <a:ea typeface="Oswald"/>
              <a:cs typeface="Oswald"/>
              <a:sym typeface="Oswald"/>
            </a:endParaRPr>
          </a:p>
          <a:p>
            <a:pPr marL="0" lvl="0" indent="0" algn="l" rtl="0">
              <a:spcBef>
                <a:spcPts val="1600"/>
              </a:spcBef>
              <a:spcAft>
                <a:spcPts val="1600"/>
              </a:spcAft>
              <a:buNone/>
            </a:pPr>
            <a:endParaRPr>
              <a:solidFill>
                <a:srgbClr val="000000"/>
              </a:solidFill>
              <a:latin typeface="Oswald"/>
              <a:ea typeface="Oswald"/>
              <a:cs typeface="Oswald"/>
              <a:sym typeface="Oswald"/>
            </a:endParaRPr>
          </a:p>
        </p:txBody>
      </p:sp>
      <p:pic>
        <p:nvPicPr>
          <p:cNvPr id="121" name="Google Shape;121;p21"/>
          <p:cNvPicPr preferRelativeResize="0"/>
          <p:nvPr/>
        </p:nvPicPr>
        <p:blipFill>
          <a:blip r:embed="rId4">
            <a:alphaModFix/>
          </a:blip>
          <a:stretch>
            <a:fillRect/>
          </a:stretch>
        </p:blipFill>
        <p:spPr>
          <a:xfrm>
            <a:off x="6832900" y="2767900"/>
            <a:ext cx="1799725" cy="1799725"/>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350</Words>
  <Application>Microsoft Macintosh PowerPoint</Application>
  <PresentationFormat>On-screen Show (16:9)</PresentationFormat>
  <Paragraphs>52</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Roboto</vt:lpstr>
      <vt:lpstr>Oswald</vt:lpstr>
      <vt:lpstr>Arial</vt:lpstr>
      <vt:lpstr>Shadows Into Light</vt:lpstr>
      <vt:lpstr>Ultra</vt:lpstr>
      <vt:lpstr>Material</vt:lpstr>
      <vt:lpstr>WELCOME TO JWAC!</vt:lpstr>
      <vt:lpstr>The Board</vt:lpstr>
      <vt:lpstr>WHAT DO WE DO?</vt:lpstr>
      <vt:lpstr>WorldQuest</vt:lpstr>
      <vt:lpstr>PowerPoint Presentation</vt:lpstr>
      <vt:lpstr>Model UN</vt:lpstr>
      <vt:lpstr>General Meetings</vt:lpstr>
      <vt:lpstr>Membership Dues + Fundraising</vt:lpstr>
      <vt:lpstr>Contact Us and Get Updated</vt:lpstr>
      <vt:lpstr>Zombie Apocalypse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JWAC!</dc:title>
  <cp:lastModifiedBy>Noor Khan</cp:lastModifiedBy>
  <cp:revision>1</cp:revision>
  <dcterms:modified xsi:type="dcterms:W3CDTF">2018-09-19T23:48:58Z</dcterms:modified>
</cp:coreProperties>
</file>