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y="5143500" cx="9144000"/>
  <p:notesSz cx="6858000" cy="9144000"/>
  <p:embeddedFontLst>
    <p:embeddedFont>
      <p:font typeface="Raleway"/>
      <p:regular r:id="rId31"/>
      <p:bold r:id="rId32"/>
      <p:italic r:id="rId33"/>
      <p:boldItalic r:id="rId34"/>
    </p:embeddedFont>
    <p:embeddedFont>
      <p:font typeface="Roboto"/>
      <p:regular r:id="rId35"/>
      <p:bold r:id="rId36"/>
      <p:italic r:id="rId37"/>
      <p:boldItalic r:id="rId38"/>
    </p:embeddedFont>
    <p:embeddedFont>
      <p:font typeface="Source Sans Pro"/>
      <p:regular r:id="rId39"/>
      <p:bold r:id="rId40"/>
      <p:italic r:id="rId41"/>
      <p:boldItalic r:id="rId4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SourceSansPro-bold.fntdata"/><Relationship Id="rId20" Type="http://schemas.openxmlformats.org/officeDocument/2006/relationships/slide" Target="slides/slide15.xml"/><Relationship Id="rId42" Type="http://schemas.openxmlformats.org/officeDocument/2006/relationships/font" Target="fonts/SourceSansPro-boldItalic.fntdata"/><Relationship Id="rId41" Type="http://schemas.openxmlformats.org/officeDocument/2006/relationships/font" Target="fonts/SourceSansPro-italic.fntdata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Raleway-regular.fntdata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font" Target="fonts/Raleway-italic.fntdata"/><Relationship Id="rId10" Type="http://schemas.openxmlformats.org/officeDocument/2006/relationships/slide" Target="slides/slide5.xml"/><Relationship Id="rId32" Type="http://schemas.openxmlformats.org/officeDocument/2006/relationships/font" Target="fonts/Raleway-bold.fntdata"/><Relationship Id="rId13" Type="http://schemas.openxmlformats.org/officeDocument/2006/relationships/slide" Target="slides/slide8.xml"/><Relationship Id="rId35" Type="http://schemas.openxmlformats.org/officeDocument/2006/relationships/font" Target="fonts/Roboto-regular.fntdata"/><Relationship Id="rId12" Type="http://schemas.openxmlformats.org/officeDocument/2006/relationships/slide" Target="slides/slide7.xml"/><Relationship Id="rId34" Type="http://schemas.openxmlformats.org/officeDocument/2006/relationships/font" Target="fonts/Raleway-boldItalic.fntdata"/><Relationship Id="rId15" Type="http://schemas.openxmlformats.org/officeDocument/2006/relationships/slide" Target="slides/slide10.xml"/><Relationship Id="rId37" Type="http://schemas.openxmlformats.org/officeDocument/2006/relationships/font" Target="fonts/Roboto-italic.fntdata"/><Relationship Id="rId14" Type="http://schemas.openxmlformats.org/officeDocument/2006/relationships/slide" Target="slides/slide9.xml"/><Relationship Id="rId36" Type="http://schemas.openxmlformats.org/officeDocument/2006/relationships/font" Target="fonts/Roboto-bold.fntdata"/><Relationship Id="rId17" Type="http://schemas.openxmlformats.org/officeDocument/2006/relationships/slide" Target="slides/slide12.xml"/><Relationship Id="rId39" Type="http://schemas.openxmlformats.org/officeDocument/2006/relationships/font" Target="fonts/SourceSansPro-regular.fntdata"/><Relationship Id="rId16" Type="http://schemas.openxmlformats.org/officeDocument/2006/relationships/slide" Target="slides/slide11.xml"/><Relationship Id="rId38" Type="http://schemas.openxmlformats.org/officeDocument/2006/relationships/font" Target="fonts/Roboto-boldItalic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Shape 2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Shape 2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Shape 2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Shape 2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Shape 2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Shape 2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Shape 2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Shape 2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x="311700" y="743000"/>
            <a:ext cx="8520600" cy="2006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2845181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Shape 5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60" name="Shape 6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1" name="Shape 6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5" name="Shape 65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" type="subTitle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Shape 6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0" name="Shape 7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5" name="Shape 75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Shape 78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79" name="Shape 79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Shape 8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90" name="Shape 90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2400"/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buSzPct val="100000"/>
              <a:defRPr sz="2400"/>
            </a:lvl4pPr>
            <a:lvl5pPr lvl="4" rtl="0">
              <a:spcBef>
                <a:spcPts val="0"/>
              </a:spcBef>
              <a:buSzPct val="100000"/>
              <a:defRPr sz="2400"/>
            </a:lvl5pPr>
            <a:lvl6pPr lvl="5" rtl="0">
              <a:spcBef>
                <a:spcPts val="0"/>
              </a:spcBef>
              <a:buSzPct val="100000"/>
              <a:defRPr sz="2400"/>
            </a:lvl6pPr>
            <a:lvl7pPr lvl="6" rtl="0">
              <a:spcBef>
                <a:spcPts val="0"/>
              </a:spcBef>
              <a:buSzPct val="100000"/>
              <a:defRPr sz="2400"/>
            </a:lvl7pPr>
            <a:lvl8pPr lvl="7" rtl="0">
              <a:spcBef>
                <a:spcPts val="0"/>
              </a:spcBef>
              <a:buSzPct val="100000"/>
              <a:defRPr sz="2400"/>
            </a:lvl8pPr>
            <a:lvl9pPr lvl="8" rtl="0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12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01" name="Shape 10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6" name="Shape 10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7" name="Shape 10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10" name="Shape 11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1" name="Shape 111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4200"/>
            </a:lvl1pPr>
            <a:lvl2pPr lvl="1" rtl="0" algn="ctr">
              <a:spcBef>
                <a:spcPts val="0"/>
              </a:spcBef>
              <a:buSzPct val="100000"/>
              <a:defRPr sz="4200"/>
            </a:lvl2pPr>
            <a:lvl3pPr lvl="2" rtl="0" algn="ctr">
              <a:spcBef>
                <a:spcPts val="0"/>
              </a:spcBef>
              <a:buSzPct val="100000"/>
              <a:defRPr sz="4200"/>
            </a:lvl3pPr>
            <a:lvl4pPr lvl="3" rtl="0" algn="ctr">
              <a:spcBef>
                <a:spcPts val="0"/>
              </a:spcBef>
              <a:buSzPct val="100000"/>
              <a:defRPr sz="4200"/>
            </a:lvl4pPr>
            <a:lvl5pPr lvl="4" rtl="0" algn="ctr">
              <a:spcBef>
                <a:spcPts val="0"/>
              </a:spcBef>
              <a:buSzPct val="100000"/>
              <a:defRPr sz="4200"/>
            </a:lvl5pPr>
            <a:lvl6pPr lvl="5" rtl="0" algn="ctr">
              <a:spcBef>
                <a:spcPts val="0"/>
              </a:spcBef>
              <a:buSzPct val="100000"/>
              <a:defRPr sz="4200"/>
            </a:lvl6pPr>
            <a:lvl7pPr lvl="6" rtl="0" algn="ctr">
              <a:spcBef>
                <a:spcPts val="0"/>
              </a:spcBef>
              <a:buSzPct val="100000"/>
              <a:defRPr sz="4200"/>
            </a:lvl7pPr>
            <a:lvl8pPr lvl="7" rtl="0" algn="ctr">
              <a:spcBef>
                <a:spcPts val="0"/>
              </a:spcBef>
              <a:buSzPct val="100000"/>
              <a:defRPr sz="4200"/>
            </a:lvl8pPr>
            <a:lvl9pPr lvl="8" rtl="0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12" name="Shape 112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113" name="Shape 11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4" name="Shape 11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117" name="Shape 11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dk1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Shape 11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20" name="Shape 12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Shape 125"/>
          <p:cNvSpPr txBox="1"/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7" name="Shape 12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0" name="Shape 40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Source Sans Pro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cnn.com/2017/01/17/studentnews/ten-content-weds/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3.xml"/><Relationship Id="rId3" Type="http://schemas.openxmlformats.org/officeDocument/2006/relationships/hyperlink" Target="http://www.dfwworld.org/file/education/AWQ2017StudyGuide.pdf" TargetMode="Externa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mailto:allenhsjwac@gmail.com" TargetMode="External"/><Relationship Id="rId4" Type="http://schemas.openxmlformats.org/officeDocument/2006/relationships/hyperlink" Target="http://allenhsjwac.weebly.com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allenhsjwac.weebly.com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JWAC Meeting</a:t>
            </a:r>
          </a:p>
        </p:txBody>
      </p:sp>
      <p:sp>
        <p:nvSpPr>
          <p:cNvPr id="135" name="Shape 135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January 25,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/>
              <a:t>Question 2</a:t>
            </a:r>
          </a:p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 day after the inauguration, hundreds of thousands of people took part in a “..?.. March” in Washington, D.C. as part of a global day of protests.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People’s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Women’s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Resistance</a:t>
            </a:r>
          </a:p>
          <a:p>
            <a:pPr indent="-3810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Freedom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/>
              <a:t>Question 3</a:t>
            </a:r>
          </a:p>
        </p:txBody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 his last days in office, President Obama commuted most of the ..?..-year sentence of Army whistleblower Chelsea Manning.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20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25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35</a:t>
            </a:r>
          </a:p>
          <a:p>
            <a:pPr indent="-3810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40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/>
              <a:t>Question 4</a:t>
            </a:r>
          </a:p>
        </p:txBody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At least 19 people were killed, most of them in the state of ..?.., after a swarm of tornadoes hit the Southeast.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Georgia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South Carolina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Florida</a:t>
            </a:r>
          </a:p>
          <a:p>
            <a:pPr indent="-3810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Alabama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/>
              <a:t>Question 5</a:t>
            </a:r>
          </a:p>
        </p:txBody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Mexican drug lord Joaquin “El Chapo”Guzman was extradited to the U.S. where he pleaded not guilty to the charges against him in a ..?.. court.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Brooklyn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Queens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Manhattan</a:t>
            </a:r>
          </a:p>
          <a:p>
            <a:pPr indent="-3810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Bronx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/>
              <a:t>Question 6</a:t>
            </a:r>
          </a:p>
        </p:txBody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On January 27th, ..?.. will become the first world leader to meet with President Trump.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Enrique Pena Nieto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Benjamin Netanyahu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Justin Trudeau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Theresa May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/>
              <a:t>Question 7</a:t>
            </a:r>
          </a:p>
        </p:txBody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 former president of ..?.., Yahya Jammeh, finally left his country after causing a crisis by refusing to step down when he lost the presidential election in December.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Ghana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Gabon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Guinea</a:t>
            </a:r>
          </a:p>
          <a:p>
            <a:pPr indent="-3810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 Gambia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/>
              <a:t>Question 8</a:t>
            </a:r>
          </a:p>
        </p:txBody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Rescuers continued to find survivors days after an avalanche buried a hotel in central ..?...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Portugal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Italy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Turkey</a:t>
            </a:r>
          </a:p>
          <a:p>
            <a:pPr indent="-3810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Spain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/>
              <a:t>Question 9</a:t>
            </a:r>
          </a:p>
        </p:txBody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 New England Patriots and the ..?.. won their conference championships and will face each other in Super Bowl 51.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Dallas Cowboys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Pittsburgh Steelers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Green Bay Packers</a:t>
            </a:r>
          </a:p>
          <a:p>
            <a:pPr indent="-3810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Atlanta Falcons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/>
              <a:t>Question 10</a:t>
            </a:r>
          </a:p>
        </p:txBody>
      </p:sp>
      <p:sp>
        <p:nvSpPr>
          <p:cNvPr id="237" name="Shape 2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 new study by Oxfam found that the world’s richest ..?.. men have as much wealth as the poorest half, or 3.6 billion, of the world’s people.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8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12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16</a:t>
            </a:r>
          </a:p>
          <a:p>
            <a:pPr indent="-3810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24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D9D9D9"/>
        </a:solidFill>
      </p:bgPr>
    </p:bg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/>
          <p:nvPr>
            <p:ph type="title"/>
          </p:nvPr>
        </p:nvSpPr>
        <p:spPr>
          <a:xfrm>
            <a:off x="490250" y="526350"/>
            <a:ext cx="28017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Answers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3528675" y="526287"/>
            <a:ext cx="2385300" cy="405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533400" lvl="0" marL="457200" rtl="0" algn="ctr">
              <a:spcBef>
                <a:spcPts val="0"/>
              </a:spcBef>
              <a:buSzPct val="100000"/>
              <a:buAutoNum type="arabicParenR"/>
            </a:pPr>
            <a:r>
              <a:rPr lang="en" sz="4800"/>
              <a:t> 	C</a:t>
            </a:r>
          </a:p>
          <a:p>
            <a:pPr indent="-533400" lvl="0" marL="457200" rtl="0" algn="ctr">
              <a:spcBef>
                <a:spcPts val="0"/>
              </a:spcBef>
              <a:buSzPct val="100000"/>
              <a:buAutoNum type="arabicParenR"/>
            </a:pPr>
            <a:r>
              <a:rPr lang="en" sz="4800"/>
              <a:t> 	B</a:t>
            </a:r>
          </a:p>
          <a:p>
            <a:pPr indent="-533400" lvl="0" marL="457200" rtl="0" algn="ctr">
              <a:spcBef>
                <a:spcPts val="0"/>
              </a:spcBef>
              <a:buSzPct val="100000"/>
              <a:buAutoNum type="arabicParenR"/>
            </a:pPr>
            <a:r>
              <a:rPr lang="en" sz="4800"/>
              <a:t> 	C</a:t>
            </a:r>
          </a:p>
          <a:p>
            <a:pPr indent="-533400" lvl="0" marL="457200" rtl="0" algn="ctr">
              <a:spcBef>
                <a:spcPts val="0"/>
              </a:spcBef>
              <a:buSzPct val="100000"/>
              <a:buAutoNum type="arabicParenR"/>
            </a:pPr>
            <a:r>
              <a:rPr lang="en" sz="4800"/>
              <a:t> 	A</a:t>
            </a:r>
          </a:p>
          <a:p>
            <a:pPr indent="-533400" lvl="0" marL="457200" rtl="0" algn="ctr">
              <a:spcBef>
                <a:spcPts val="0"/>
              </a:spcBef>
              <a:buSzPct val="100000"/>
              <a:buAutoNum type="arabicParenR"/>
            </a:pPr>
            <a:r>
              <a:rPr lang="en" sz="4800"/>
              <a:t> 	A</a:t>
            </a:r>
          </a:p>
        </p:txBody>
      </p:sp>
      <p:sp>
        <p:nvSpPr>
          <p:cNvPr id="244" name="Shape 244"/>
          <p:cNvSpPr txBox="1"/>
          <p:nvPr/>
        </p:nvSpPr>
        <p:spPr>
          <a:xfrm>
            <a:off x="6255821" y="564504"/>
            <a:ext cx="2385300" cy="405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4800"/>
              <a:t>6) 		D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4800"/>
              <a:t>7) 		D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4800"/>
              <a:t>8) 		B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4800"/>
              <a:t>9) 		D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4800"/>
              <a:t>10)		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311700" y="425825"/>
            <a:ext cx="8520600" cy="117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/>
              <a:t>CNN 10 </a:t>
            </a:r>
            <a:r>
              <a:rPr lang="en" sz="1400"/>
              <a:t>(r.i.p. Student News)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3"/>
              </a:rPr>
              <a:t>http://www.cnn.com/2017/01/17/studentnews/ten-content-weds/</a:t>
            </a:r>
            <a:r>
              <a:rPr lang="en" sz="3000"/>
              <a:t> </a:t>
            </a:r>
            <a:r>
              <a:rPr lang="en" sz="3000"/>
              <a:t>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WorldQuest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/>
          <p:nvPr>
            <p:ph type="title"/>
          </p:nvPr>
        </p:nvSpPr>
        <p:spPr>
          <a:xfrm>
            <a:off x="265500" y="1151100"/>
            <a:ext cx="4045200" cy="2666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is WorldQuest?</a:t>
            </a:r>
          </a:p>
        </p:txBody>
      </p:sp>
      <p:sp>
        <p:nvSpPr>
          <p:cNvPr id="255" name="Shape 25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b="1" lang="en"/>
              <a:t>FEBRUARY 23, 2017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Competition at UT Arlington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10 topics, 100 multiple-choice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Around 100 teams around the area compete in the event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4 WEEKS LEFT!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WorldQuest Topics</a:t>
            </a:r>
          </a:p>
        </p:txBody>
      </p:sp>
      <p:sp>
        <p:nvSpPr>
          <p:cNvPr id="261" name="Shape 261"/>
          <p:cNvSpPr txBox="1"/>
          <p:nvPr>
            <p:ph idx="1" type="body"/>
          </p:nvPr>
        </p:nvSpPr>
        <p:spPr>
          <a:xfrm>
            <a:off x="311700" y="1229875"/>
            <a:ext cx="42522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Clr>
                <a:srgbClr val="999999"/>
              </a:buClr>
              <a:buChar char="➔"/>
            </a:pPr>
            <a:r>
              <a:rPr lang="en">
                <a:solidFill>
                  <a:srgbClr val="999999"/>
                </a:solidFill>
              </a:rPr>
              <a:t>Current Events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Clr>
                <a:srgbClr val="999999"/>
              </a:buClr>
              <a:buChar char="➔"/>
            </a:pPr>
            <a:r>
              <a:rPr lang="en">
                <a:solidFill>
                  <a:srgbClr val="999999"/>
                </a:solidFill>
              </a:rPr>
              <a:t>Great Decisions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Clr>
                <a:srgbClr val="999999"/>
              </a:buClr>
              <a:buChar char="➔"/>
            </a:pPr>
            <a:r>
              <a:rPr lang="en">
                <a:solidFill>
                  <a:srgbClr val="999999"/>
                </a:solidFill>
              </a:rPr>
              <a:t>Peace and Conflict in Today’s World (USIP)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Clr>
                <a:srgbClr val="999999"/>
              </a:buClr>
              <a:buChar char="➔"/>
            </a:pPr>
            <a:r>
              <a:rPr lang="en">
                <a:solidFill>
                  <a:srgbClr val="999999"/>
                </a:solidFill>
              </a:rPr>
              <a:t>Combating Infectious Disease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Clr>
                <a:srgbClr val="999999"/>
              </a:buClr>
              <a:buChar char="➔"/>
            </a:pPr>
            <a:r>
              <a:rPr lang="en">
                <a:solidFill>
                  <a:srgbClr val="999999"/>
                </a:solidFill>
              </a:rPr>
              <a:t>European Union</a:t>
            </a:r>
          </a:p>
        </p:txBody>
      </p:sp>
      <p:sp>
        <p:nvSpPr>
          <p:cNvPr id="262" name="Shape 262"/>
          <p:cNvSpPr txBox="1"/>
          <p:nvPr>
            <p:ph idx="1" type="body"/>
          </p:nvPr>
        </p:nvSpPr>
        <p:spPr>
          <a:xfrm>
            <a:off x="4604150" y="1217350"/>
            <a:ext cx="42522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Clr>
                <a:srgbClr val="999999"/>
              </a:buClr>
              <a:buChar char="➔"/>
            </a:pPr>
            <a:r>
              <a:rPr lang="en">
                <a:solidFill>
                  <a:srgbClr val="999999"/>
                </a:solidFill>
              </a:rPr>
              <a:t>Countering Violent Extremism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Clr>
                <a:srgbClr val="999999"/>
              </a:buClr>
              <a:buChar char="➔"/>
            </a:pPr>
            <a:r>
              <a:rPr lang="en">
                <a:solidFill>
                  <a:srgbClr val="999999"/>
                </a:solidFill>
              </a:rPr>
              <a:t>Turkey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Clr>
                <a:srgbClr val="999999"/>
              </a:buClr>
              <a:buChar char="➔"/>
            </a:pPr>
            <a:r>
              <a:rPr lang="en">
                <a:solidFill>
                  <a:srgbClr val="999999"/>
                </a:solidFill>
              </a:rPr>
              <a:t>Global Megacities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Clr>
                <a:srgbClr val="999999"/>
              </a:buClr>
              <a:buChar char="➔"/>
            </a:pPr>
            <a:r>
              <a:rPr lang="en">
                <a:solidFill>
                  <a:srgbClr val="999999"/>
                </a:solidFill>
              </a:rPr>
              <a:t>China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Clr>
                <a:srgbClr val="999999"/>
              </a:buClr>
              <a:buChar char="➔"/>
            </a:pPr>
            <a:r>
              <a:rPr lang="en">
                <a:solidFill>
                  <a:srgbClr val="999999"/>
                </a:solidFill>
              </a:rPr>
              <a:t>Women in Technology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/>
          <p:nvPr>
            <p:ph idx="2" type="body"/>
          </p:nvPr>
        </p:nvSpPr>
        <p:spPr>
          <a:xfrm>
            <a:off x="389525" y="876600"/>
            <a:ext cx="4136700" cy="369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30555"/>
              <a:buFont typeface="Arial"/>
              <a:buNone/>
            </a:pPr>
            <a:r>
              <a:rPr b="1" lang="en" sz="36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Today’s Topic: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30555"/>
              <a:buFont typeface="Arial"/>
              <a:buNone/>
            </a:pPr>
            <a:r>
              <a:t/>
            </a:r>
            <a:endParaRPr b="1" sz="3600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30555"/>
              <a:buFont typeface="Arial"/>
              <a:buNone/>
            </a:pPr>
            <a:r>
              <a:rPr b="1" i="1" lang="en" sz="36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WorldQuest Mock Questions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68" name="Shape 268"/>
          <p:cNvSpPr txBox="1"/>
          <p:nvPr/>
        </p:nvSpPr>
        <p:spPr>
          <a:xfrm>
            <a:off x="4931575" y="875700"/>
            <a:ext cx="3913800" cy="13470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17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Study Guide Link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1700" u="sng">
                <a:solidFill>
                  <a:srgbClr val="B7B7B7"/>
                </a:solidFill>
                <a:latin typeface="Roboto"/>
                <a:ea typeface="Roboto"/>
                <a:cs typeface="Roboto"/>
                <a:sym typeface="Roboto"/>
                <a:hlinkClick r:id="rId3"/>
              </a:rPr>
              <a:t>http://www.dfwworld.org/file/education/AWQ2017StudyGuide.pdf</a:t>
            </a:r>
            <a:r>
              <a:rPr b="1" lang="en" sz="1700">
                <a:solidFill>
                  <a:srgbClr val="B7B7B7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24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*Pick 2 topics for yourself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24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*Start forming teams of 4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351C75"/>
        </a:solidFill>
      </p:bgPr>
    </p:bg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/>
          <p:nvPr>
            <p:ph type="title"/>
          </p:nvPr>
        </p:nvSpPr>
        <p:spPr>
          <a:xfrm>
            <a:off x="490250" y="526350"/>
            <a:ext cx="6235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Next week’s topic: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i="1">
              <a:solidFill>
                <a:srgbClr val="FFFFFF"/>
              </a:solidFill>
            </a:endParaRP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European Union &amp;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Countering Violent Extremism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351C75"/>
        </a:solidFill>
      </p:bgPr>
    </p:bg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>
            <p:ph type="title"/>
          </p:nvPr>
        </p:nvSpPr>
        <p:spPr>
          <a:xfrm>
            <a:off x="598100" y="912747"/>
            <a:ext cx="8222100" cy="3515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Meeting adjourned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3200400" rtl="0">
              <a:spcBef>
                <a:spcPts val="0"/>
              </a:spcBef>
              <a:buNone/>
            </a:pPr>
            <a:r>
              <a:rPr lang="en"/>
              <a:t>See you next week!</a:t>
            </a:r>
          </a:p>
          <a:p>
            <a:pPr indent="0" lvl="0" marL="32004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rPr lang="en"/>
              <a:t>Keep studying :)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Meeting information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Time: 3:45-4:30pm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Dates: Every Wednesday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Room: F242 or the cafeteria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Communications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Twitter</a:t>
            </a:r>
            <a:r>
              <a:rPr lang="en"/>
              <a:t>: @allenhsjwac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Email</a:t>
            </a:r>
            <a:r>
              <a:rPr lang="en"/>
              <a:t>: </a:t>
            </a:r>
            <a:r>
              <a:rPr lang="en" u="sng">
                <a:solidFill>
                  <a:schemeClr val="accent5"/>
                </a:solidFill>
                <a:hlinkClick r:id="rId3"/>
              </a:rPr>
              <a:t>allenhsjwac@gmail.com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Website</a:t>
            </a:r>
            <a:r>
              <a:rPr lang="en"/>
              <a:t>: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http://allenhsjwac.weebly.com/</a:t>
            </a:r>
            <a:r>
              <a:rPr lang="en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b="1" lang="en" sz="3600"/>
              <a:t>Remind</a:t>
            </a:r>
            <a:r>
              <a:rPr lang="en" sz="3600"/>
              <a:t>: </a:t>
            </a:r>
            <a:r>
              <a:rPr lang="en" sz="3600">
                <a:solidFill>
                  <a:srgbClr val="FF0000"/>
                </a:solidFill>
              </a:rPr>
              <a:t>Text @allenjwac to 81010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*Sign up to receive updates about meeting dates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Remind - DFW JWAC Members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3600"/>
              <a:t>Text @jwacgen to 81010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Upcoming Events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311700" y="1152475"/>
            <a:ext cx="8520600" cy="380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FF0000"/>
              </a:buClr>
              <a:buSzPct val="100000"/>
              <a:buChar char="➔"/>
            </a:pPr>
            <a:r>
              <a:rPr lang="en" sz="3000">
                <a:solidFill>
                  <a:srgbClr val="FF0000"/>
                </a:solidFill>
              </a:rPr>
              <a:t>WorldQuest</a:t>
            </a:r>
          </a:p>
          <a:p>
            <a:pPr indent="-419100" lvl="1" marL="914400" rtl="0">
              <a:spcBef>
                <a:spcPts val="0"/>
              </a:spcBef>
              <a:buClr>
                <a:srgbClr val="FF0000"/>
              </a:buClr>
              <a:buSzPct val="100000"/>
              <a:buChar char="◆"/>
            </a:pPr>
            <a:r>
              <a:rPr lang="en" sz="3000">
                <a:solidFill>
                  <a:srgbClr val="FF0000"/>
                </a:solidFill>
              </a:rPr>
              <a:t>Thursday, February 23</a:t>
            </a:r>
          </a:p>
          <a:p>
            <a:pPr indent="-419100" lvl="1" marL="914400" rtl="0">
              <a:spcBef>
                <a:spcPts val="0"/>
              </a:spcBef>
              <a:buClr>
                <a:srgbClr val="FF0000"/>
              </a:buClr>
              <a:buSzPct val="100000"/>
              <a:buChar char="◆"/>
            </a:pPr>
            <a:r>
              <a:rPr lang="en" sz="3000">
                <a:solidFill>
                  <a:srgbClr val="FF0000"/>
                </a:solidFill>
              </a:rPr>
              <a:t>8am-1:30pm</a:t>
            </a:r>
          </a:p>
          <a:p>
            <a:pPr indent="-419100" lvl="1" marL="914400" rtl="0">
              <a:spcBef>
                <a:spcPts val="0"/>
              </a:spcBef>
              <a:buClr>
                <a:srgbClr val="FF0000"/>
              </a:buClr>
              <a:buSzPct val="100000"/>
              <a:buChar char="◆"/>
            </a:pPr>
            <a:r>
              <a:rPr lang="en" sz="3000">
                <a:solidFill>
                  <a:srgbClr val="FF0000"/>
                </a:solidFill>
              </a:rPr>
              <a:t>UT Arlington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i="1" sz="3000">
              <a:solidFill>
                <a:srgbClr val="FF0000"/>
              </a:solidFill>
            </a:endParaRPr>
          </a:p>
        </p:txBody>
      </p:sp>
      <p:pic>
        <p:nvPicPr>
          <p:cNvPr id="166" name="Shape 1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88453" y="2041600"/>
            <a:ext cx="4158776" cy="2822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type="title"/>
          </p:nvPr>
        </p:nvSpPr>
        <p:spPr>
          <a:xfrm>
            <a:off x="311700" y="410000"/>
            <a:ext cx="8520600" cy="922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/>
              <a:t>JWAC Registration</a:t>
            </a:r>
          </a:p>
        </p:txBody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R</a:t>
            </a:r>
            <a:r>
              <a:rPr lang="en" sz="3000"/>
              <a:t>egister for JWAC by visiting the website (</a:t>
            </a:r>
            <a:r>
              <a:rPr lang="en" sz="3000" u="sng">
                <a:solidFill>
                  <a:schemeClr val="hlink"/>
                </a:solidFill>
                <a:hlinkClick r:id="rId3"/>
              </a:rPr>
              <a:t>www.allenhsjwac.weebly.com</a:t>
            </a:r>
            <a:r>
              <a:rPr lang="en" sz="3000"/>
              <a:t>) and clicking the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3000"/>
              <a:t>“Join Now”</a:t>
            </a:r>
            <a:r>
              <a:rPr lang="en" sz="3000"/>
              <a:t> button!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type="title"/>
          </p:nvPr>
        </p:nvSpPr>
        <p:spPr>
          <a:xfrm>
            <a:off x="490250" y="526350"/>
            <a:ext cx="57771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Weekly News Quiz!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 1</a:t>
            </a:r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Donald Trump was sworn in as the ..?.. president of the U.S. on January 20th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43rd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44th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45th</a:t>
            </a:r>
          </a:p>
          <a:p>
            <a:pPr indent="-3810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chemeClr val="dk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46th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