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</p:sldIdLst>
  <p:sldSz cy="5143500" cx="9144000"/>
  <p:notesSz cx="6858000" cy="9144000"/>
  <p:embeddedFontLst>
    <p:embeddedFont>
      <p:font typeface="Proxima Nova"/>
      <p:regular r:id="rId31"/>
      <p:bold r:id="rId32"/>
      <p:italic r:id="rId33"/>
      <p:boldItalic r:id="rId3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font" Target="fonts/ProximaNova-regular.fntdata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font" Target="fonts/ProximaNova-italic.fntdata"/><Relationship Id="rId10" Type="http://schemas.openxmlformats.org/officeDocument/2006/relationships/slide" Target="slides/slide6.xml"/><Relationship Id="rId32" Type="http://schemas.openxmlformats.org/officeDocument/2006/relationships/font" Target="fonts/ProximaNova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34" Type="http://schemas.openxmlformats.org/officeDocument/2006/relationships/font" Target="fonts/ProximaNova-boldItalic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Shape 1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Shape 2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cnn.com/cnn10" TargetMode="Externa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4.xml"/><Relationship Id="rId3" Type="http://schemas.openxmlformats.org/officeDocument/2006/relationships/hyperlink" Target="mailto:allenhsjwac@gmail.com" TargetMode="External"/><Relationship Id="rId4" Type="http://schemas.openxmlformats.org/officeDocument/2006/relationships/hyperlink" Target="mailto:allenhsjwac@gmail.com" TargetMode="External"/><Relationship Id="rId5" Type="http://schemas.openxmlformats.org/officeDocument/2006/relationships/hyperlink" Target="http://allenhsjwac.weebly.com/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mailto:allenhsjwac@gmail.com" TargetMode="External"/><Relationship Id="rId4" Type="http://schemas.openxmlformats.org/officeDocument/2006/relationships/hyperlink" Target="http://allenhsjwac.weebly.com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allenhsjwac.weebly.com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Last JWAC Meeting!!</a:t>
            </a:r>
          </a:p>
        </p:txBody>
      </p:sp>
      <p:sp>
        <p:nvSpPr>
          <p:cNvPr id="60" name="Shape 60"/>
          <p:cNvSpPr txBox="1"/>
          <p:nvPr>
            <p:ph idx="1" type="subTitle"/>
          </p:nvPr>
        </p:nvSpPr>
        <p:spPr>
          <a:xfrm>
            <a:off x="510450" y="3182312"/>
            <a:ext cx="8123100" cy="630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May 24,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9285"/>
              <a:buFont typeface="Arial"/>
              <a:buNone/>
            </a:pPr>
            <a:r>
              <a:rPr lang="en"/>
              <a:t>Question 3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Chelsea Manning, the former U.S. Army soldier who was sentenced to ..?.. years in prison for sharing government documents with WikiLeaks, was released from prison 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5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15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25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35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9285"/>
              <a:buFont typeface="Arial"/>
              <a:buNone/>
            </a:pPr>
            <a:r>
              <a:rPr lang="en"/>
              <a:t>Question 4</a:t>
            </a:r>
          </a:p>
        </p:txBody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Anthony Weiner, a former congressman from ..?.., pleaded guilty to federal obscenity charges, and may face a prison term.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Miami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New Orleans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New York City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Chicago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9285"/>
              <a:buFont typeface="Arial"/>
              <a:buNone/>
            </a:pPr>
            <a:r>
              <a:rPr lang="en"/>
              <a:t>Question 5</a:t>
            </a:r>
          </a:p>
        </p:txBody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country of ..?.. was reportedly the source of secret intelligence President Trump shared during a recent visit with Russian diplomats at the White House.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Egypt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Turkey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Jordan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Israel</a:t>
            </a:r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9D9D9"/>
        </a:solidFill>
      </p:bgPr>
    </p:bg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/>
          <p:nvPr>
            <p:ph type="title"/>
          </p:nvPr>
        </p:nvSpPr>
        <p:spPr>
          <a:xfrm>
            <a:off x="490250" y="526350"/>
            <a:ext cx="28017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000000"/>
                </a:solidFill>
              </a:rPr>
              <a:t>Answers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4976475" y="526287"/>
            <a:ext cx="2385300" cy="405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D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B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D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C</a:t>
            </a:r>
          </a:p>
          <a:p>
            <a:pPr indent="-533400" lvl="0" marL="457200" rtl="0" algn="ctr">
              <a:spcBef>
                <a:spcPts val="0"/>
              </a:spcBef>
              <a:buSzPct val="100000"/>
              <a:buAutoNum type="arabicParenR"/>
            </a:pPr>
            <a:r>
              <a:rPr lang="en" sz="4800"/>
              <a:t> 	D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2017-2018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490250" y="526350"/>
            <a:ext cx="61773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New Officers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President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2016-2017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Katie Li</a:t>
            </a:r>
          </a:p>
        </p:txBody>
      </p:sp>
      <p:sp>
        <p:nvSpPr>
          <p:cNvPr id="148" name="Shape 14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2017-2018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Janice Kim and Leia Sing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Vice President</a:t>
            </a:r>
          </a:p>
        </p:txBody>
      </p:sp>
      <p:sp>
        <p:nvSpPr>
          <p:cNvPr id="154" name="Shape 15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2016-2017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Kelechi Kafor</a:t>
            </a:r>
          </a:p>
        </p:txBody>
      </p:sp>
      <p:sp>
        <p:nvSpPr>
          <p:cNvPr id="155" name="Shape 15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2017-2018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Ethan Zhao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Treasurer</a:t>
            </a:r>
          </a:p>
        </p:txBody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2016-2017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Omar Amir</a:t>
            </a:r>
          </a:p>
        </p:txBody>
      </p:sp>
      <p:sp>
        <p:nvSpPr>
          <p:cNvPr id="162" name="Shape 162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2017-2018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Joie Cheng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Secretary</a:t>
            </a:r>
          </a:p>
        </p:txBody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2016-2017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Riya Ohri</a:t>
            </a:r>
          </a:p>
        </p:txBody>
      </p:sp>
      <p:sp>
        <p:nvSpPr>
          <p:cNvPr id="169" name="Shape 16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2017-2018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Shaheer Rahman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x="311700" y="425825"/>
            <a:ext cx="8520600" cy="117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CNN 10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http://www.cnn.com/cnn10</a:t>
            </a:r>
            <a:r>
              <a:rPr lang="en" sz="3000"/>
              <a:t> </a:t>
            </a:r>
            <a:r>
              <a:rPr lang="en" sz="3000"/>
              <a:t> 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Media/Public Relations</a:t>
            </a:r>
          </a:p>
        </p:txBody>
      </p:sp>
      <p:sp>
        <p:nvSpPr>
          <p:cNvPr id="175" name="Shape 175"/>
          <p:cNvSpPr txBox="1"/>
          <p:nvPr>
            <p:ph idx="1" type="body"/>
          </p:nvPr>
        </p:nvSpPr>
        <p:spPr>
          <a:xfrm>
            <a:off x="311700" y="1152475"/>
            <a:ext cx="45207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2016-2017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Historian: Alex Chukwuma</a:t>
            </a:r>
          </a:p>
          <a:p>
            <a:pPr lvl="0">
              <a:spcBef>
                <a:spcPts val="0"/>
              </a:spcBef>
              <a:buNone/>
            </a:pPr>
            <a:r>
              <a:rPr lang="en" sz="2400"/>
              <a:t>Public Relations: Bailee Allen</a:t>
            </a:r>
          </a:p>
        </p:txBody>
      </p:sp>
      <p:sp>
        <p:nvSpPr>
          <p:cNvPr id="176" name="Shape 17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2017-2018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/>
          </a:p>
          <a:p>
            <a:pPr lvl="0">
              <a:spcBef>
                <a:spcPts val="0"/>
              </a:spcBef>
              <a:buNone/>
            </a:pPr>
            <a:r>
              <a:rPr lang="en" sz="2400"/>
              <a:t>Johnson Lin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Ideas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Ideas</a:t>
            </a:r>
          </a:p>
        </p:txBody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68300" lvl="0" marL="457200" rtl="0">
              <a:spcBef>
                <a:spcPts val="0"/>
              </a:spcBef>
              <a:buSzPct val="100000"/>
              <a:buChar char="➔"/>
            </a:pPr>
            <a:r>
              <a:rPr lang="en" sz="2200"/>
              <a:t>WorldQuest</a:t>
            </a:r>
          </a:p>
          <a:p>
            <a:pPr indent="-368300" lvl="0" marL="457200" rtl="0">
              <a:spcBef>
                <a:spcPts val="0"/>
              </a:spcBef>
              <a:buSzPct val="100000"/>
              <a:buChar char="➔"/>
            </a:pPr>
            <a:r>
              <a:rPr lang="en" sz="2200"/>
              <a:t>WorldQuest study sessions</a:t>
            </a:r>
          </a:p>
          <a:p>
            <a:pPr indent="-368300" lvl="0" marL="457200" rtl="0">
              <a:spcBef>
                <a:spcPts val="0"/>
              </a:spcBef>
              <a:buSzPct val="100000"/>
              <a:buChar char="➔"/>
            </a:pPr>
            <a:r>
              <a:rPr lang="en" sz="2200"/>
              <a:t>Model UN</a:t>
            </a:r>
          </a:p>
          <a:p>
            <a:pPr indent="-368300" lvl="0" marL="457200" rtl="0">
              <a:spcBef>
                <a:spcPts val="0"/>
              </a:spcBef>
              <a:buSzPct val="100000"/>
              <a:buChar char="➔"/>
            </a:pPr>
            <a:r>
              <a:rPr lang="en" sz="2200"/>
              <a:t>Community service</a:t>
            </a:r>
          </a:p>
          <a:p>
            <a:pPr indent="-368300" lvl="0" marL="457200" rtl="0">
              <a:spcBef>
                <a:spcPts val="0"/>
              </a:spcBef>
              <a:buSzPct val="100000"/>
              <a:buChar char="➔"/>
            </a:pPr>
            <a:r>
              <a:rPr lang="en" sz="2200"/>
              <a:t>Speakers</a:t>
            </a:r>
          </a:p>
          <a:p>
            <a:pPr indent="-368300" lvl="0" marL="457200" rtl="0">
              <a:spcBef>
                <a:spcPts val="0"/>
              </a:spcBef>
              <a:buSzPct val="100000"/>
              <a:buChar char="➔"/>
            </a:pPr>
            <a:r>
              <a:rPr lang="en" sz="2200"/>
              <a:t>Club activities</a:t>
            </a:r>
          </a:p>
          <a:p>
            <a:pPr indent="-368300" lvl="0" marL="457200">
              <a:spcBef>
                <a:spcPts val="0"/>
              </a:spcBef>
              <a:buSzPct val="100000"/>
              <a:buChar char="➔"/>
            </a:pPr>
            <a:r>
              <a:rPr lang="en" sz="2200"/>
              <a:t>Food!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Accounts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Accounts</a:t>
            </a:r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rtl="0">
              <a:spcBef>
                <a:spcPts val="0"/>
              </a:spcBef>
              <a:buSzPct val="100000"/>
              <a:buChar char="➔"/>
            </a:pPr>
            <a:r>
              <a:rPr lang="en" sz="1600">
                <a:solidFill>
                  <a:schemeClr val="dk1"/>
                </a:solidFill>
              </a:rPr>
              <a:t>Google Gmail &amp; Drive</a:t>
            </a:r>
          </a:p>
          <a:p>
            <a:pPr indent="-330200" lvl="1" marL="914400" rtl="0">
              <a:spcBef>
                <a:spcPts val="0"/>
              </a:spcBef>
              <a:buClr>
                <a:schemeClr val="dk1"/>
              </a:buClr>
              <a:buSzPct val="100000"/>
              <a:buChar char="◆"/>
            </a:pPr>
            <a:r>
              <a:rPr lang="en" sz="1600" u="sng">
                <a:solidFill>
                  <a:schemeClr val="hlink"/>
                </a:solidFill>
                <a:hlinkClick r:id="rId3"/>
              </a:rPr>
              <a:t>allenhsjwac@gmail.com</a:t>
            </a:r>
          </a:p>
          <a:p>
            <a:pPr indent="-330200" lvl="0" marL="457200" rtl="0">
              <a:spcBef>
                <a:spcPts val="0"/>
              </a:spcBef>
              <a:buClr>
                <a:schemeClr val="dk1"/>
              </a:buClr>
              <a:buSzPct val="100000"/>
              <a:buChar char="➔"/>
            </a:pPr>
            <a:r>
              <a:rPr lang="en" sz="1600">
                <a:solidFill>
                  <a:schemeClr val="dk1"/>
                </a:solidFill>
              </a:rPr>
              <a:t>Twitter</a:t>
            </a:r>
          </a:p>
          <a:p>
            <a:pPr indent="-330200" lvl="1" marL="914400" rtl="0">
              <a:spcBef>
                <a:spcPts val="0"/>
              </a:spcBef>
              <a:buClr>
                <a:schemeClr val="dk1"/>
              </a:buClr>
              <a:buSzPct val="100000"/>
              <a:buChar char="◆"/>
            </a:pPr>
            <a:r>
              <a:rPr lang="en" sz="1600">
                <a:solidFill>
                  <a:schemeClr val="dk1"/>
                </a:solidFill>
              </a:rPr>
              <a:t>@allenhsjwac</a:t>
            </a:r>
          </a:p>
        </p:txBody>
      </p:sp>
      <p:sp>
        <p:nvSpPr>
          <p:cNvPr id="199" name="Shape 19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30200" lvl="0" marL="457200" rtl="0">
              <a:spcBef>
                <a:spcPts val="0"/>
              </a:spcBef>
              <a:buSzPct val="100000"/>
              <a:buChar char="➔"/>
            </a:pPr>
            <a:r>
              <a:rPr lang="en" sz="1600"/>
              <a:t>Remind 101</a:t>
            </a:r>
          </a:p>
          <a:p>
            <a:pPr indent="-330200" lvl="1" marL="914400" rtl="0">
              <a:spcBef>
                <a:spcPts val="0"/>
              </a:spcBef>
              <a:buSzPct val="100000"/>
              <a:buChar char="◆"/>
            </a:pPr>
            <a:r>
              <a:rPr lang="en" sz="1600"/>
              <a:t>@allenjwac</a:t>
            </a:r>
          </a:p>
          <a:p>
            <a:pPr indent="-330200" lvl="1" marL="914400" rtl="0">
              <a:spcBef>
                <a:spcPts val="0"/>
              </a:spcBef>
              <a:buSzPct val="100000"/>
              <a:buChar char="◆"/>
            </a:pPr>
            <a:r>
              <a:rPr lang="en" sz="1600" u="sng">
                <a:solidFill>
                  <a:schemeClr val="hlink"/>
                </a:solidFill>
                <a:hlinkClick r:id="rId4"/>
              </a:rPr>
              <a:t>allenhsjwac@gmail.com</a:t>
            </a:r>
          </a:p>
          <a:p>
            <a:pPr indent="-330200" lvl="0" marL="457200" rtl="0">
              <a:spcBef>
                <a:spcPts val="0"/>
              </a:spcBef>
              <a:buSzPct val="100000"/>
              <a:buChar char="➔"/>
            </a:pPr>
            <a:r>
              <a:rPr lang="en" sz="1600"/>
              <a:t>Weebly</a:t>
            </a:r>
          </a:p>
          <a:p>
            <a:pPr indent="-330200" lvl="1" marL="914400" rtl="0">
              <a:spcBef>
                <a:spcPts val="0"/>
              </a:spcBef>
              <a:buSzPct val="100000"/>
              <a:buChar char="◆"/>
            </a:pPr>
            <a:r>
              <a:rPr lang="en" sz="1600" u="sng">
                <a:solidFill>
                  <a:schemeClr val="hlink"/>
                </a:solidFill>
                <a:hlinkClick r:id="rId5"/>
              </a:rPr>
              <a:t>http://allenhsjwac.weebly.com/</a:t>
            </a:r>
            <a:r>
              <a:rPr lang="en" sz="1600"/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:)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/>
          <p:nvPr>
            <p:ph type="title"/>
          </p:nvPr>
        </p:nvSpPr>
        <p:spPr>
          <a:xfrm>
            <a:off x="510450" y="2057400"/>
            <a:ext cx="8123100" cy="1765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Meeting adjourned!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457200" lvl="0" marL="2743200">
              <a:spcBef>
                <a:spcPts val="0"/>
              </a:spcBef>
              <a:buNone/>
            </a:pPr>
            <a:r>
              <a:rPr lang="en"/>
              <a:t>Have a great summer :)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Meeting information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Time: 3:45-4:30pm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Dates: Wednesdays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Room: F242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Communications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Twitter</a:t>
            </a:r>
            <a:r>
              <a:rPr lang="en"/>
              <a:t>: @allenhsjwac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Email</a:t>
            </a:r>
            <a:r>
              <a:rPr lang="en"/>
              <a:t>: </a:t>
            </a:r>
            <a:r>
              <a:rPr lang="en" u="sng">
                <a:solidFill>
                  <a:schemeClr val="accent5"/>
                </a:solidFill>
                <a:hlinkClick r:id="rId3"/>
              </a:rPr>
              <a:t>allenhsjwac@gmail.com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/>
              <a:t>Website</a:t>
            </a:r>
            <a:r>
              <a:rPr lang="en"/>
              <a:t>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http://allenhsjwac.weebly.com/</a:t>
            </a:r>
            <a:r>
              <a:rPr lang="en"/>
              <a:t> 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b="1" lang="en" sz="3600"/>
              <a:t>Remind</a:t>
            </a:r>
            <a:r>
              <a:rPr lang="en" sz="3600"/>
              <a:t>: </a:t>
            </a:r>
            <a:r>
              <a:rPr lang="en" sz="3600">
                <a:solidFill>
                  <a:srgbClr val="FF0000"/>
                </a:solidFill>
              </a:rPr>
              <a:t>Text @allenjwac to 81010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*Sign up to receive updates about meeting dates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Remind - DFW JWAC Members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" sz="3600"/>
              <a:t>Text @jwacgen to 81010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410000"/>
            <a:ext cx="8520600" cy="92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3600"/>
              <a:t>JWAC Registration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/>
              <a:t>R</a:t>
            </a:r>
            <a:r>
              <a:rPr lang="en" sz="3000"/>
              <a:t>egister for JWAC by visiting the website (</a:t>
            </a:r>
            <a:r>
              <a:rPr lang="en" sz="3000" u="sng">
                <a:solidFill>
                  <a:schemeClr val="hlink"/>
                </a:solidFill>
                <a:hlinkClick r:id="rId3"/>
              </a:rPr>
              <a:t>www.allenhsjwac.weebly.com</a:t>
            </a:r>
            <a:r>
              <a:rPr lang="en" sz="3000"/>
              <a:t>) and clicking the</a:t>
            </a:r>
          </a:p>
          <a:p>
            <a:pPr lvl="0" rtl="0">
              <a:spcBef>
                <a:spcPts val="0"/>
              </a:spcBef>
              <a:buNone/>
            </a:pPr>
            <a:r>
              <a:rPr b="1" lang="en" sz="3000"/>
              <a:t>“Join Now”</a:t>
            </a:r>
            <a:r>
              <a:rPr lang="en" sz="3000"/>
              <a:t> button!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90250" y="526350"/>
            <a:ext cx="6593400" cy="4090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Weekly News Quiz!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Question 1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311700" y="1152475"/>
            <a:ext cx="8520600" cy="3740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Justice Department named former FBI Director ..?.. as special counsel to oversee the investigation of Russian interference in the 2016 presidential election.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Louis Freeh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Leon Panetta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James Clapper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Robert Mueller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2"/>
              </a:buClr>
              <a:buSzPct val="39285"/>
              <a:buFont typeface="Arial"/>
              <a:buNone/>
            </a:pPr>
            <a:r>
              <a:rPr lang="en"/>
              <a:t>Question 2</a:t>
            </a:r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first stop on Trump’s eight-day intinerary on his first foreign trip as president was ..?...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Israel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Saudi Arabia</a:t>
            </a:r>
          </a:p>
          <a:p>
            <a:pPr indent="-381000" lvl="0" marL="457200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Jordan</a:t>
            </a:r>
          </a:p>
          <a:p>
            <a:pPr indent="-381000" lvl="0" marL="45720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AutoNum type="alphaUcParenR"/>
            </a:pPr>
            <a:r>
              <a:rPr lang="en" sz="2400">
                <a:solidFill>
                  <a:srgbClr val="000000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Egypt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