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Proxima Nova"/>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ProximaNova-bold.fntdata"/><Relationship Id="rId27" Type="http://schemas.openxmlformats.org/officeDocument/2006/relationships/font" Target="fonts/ProximaNova-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roximaNova-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ProximaNova-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image" Target="../media/image0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image" Target="../media/image0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cnn.com/cnn1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mailto:allenhsjwac@gmail.com" TargetMode="External"/><Relationship Id="rId4" Type="http://schemas.openxmlformats.org/officeDocument/2006/relationships/hyperlink" Target="http://allenhsjwac.weebly.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allenhsjwac.weebly.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JWAC Meeting</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March 22,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2"/>
              </a:buClr>
              <a:buSzPct val="39285"/>
              <a:buFont typeface="Arial"/>
              <a:buNone/>
            </a:pPr>
            <a:r>
              <a:rPr lang="en"/>
              <a:t>Question 3</a:t>
            </a: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2"/>
              </a:buClr>
              <a:buSzPct val="45833"/>
              <a:buFont typeface="Arial"/>
              <a:buNone/>
            </a:pPr>
            <a:r>
              <a:rPr lang="en" sz="2400">
                <a:solidFill>
                  <a:schemeClr val="dk2"/>
                </a:solidFill>
                <a:highlight>
                  <a:srgbClr val="FFFFFF"/>
                </a:highlight>
                <a:latin typeface="Arial"/>
                <a:ea typeface="Arial"/>
                <a:cs typeface="Arial"/>
                <a:sym typeface="Arial"/>
              </a:rPr>
              <a:t>A senior U.N. official resigned after she refused the secretary-general’s request to remove a report that accused ..?.. of being an “apartheid regime.”</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Sudan</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Israel</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Iran</a:t>
            </a:r>
          </a:p>
          <a:p>
            <a:pPr indent="-381000" lvl="0" marL="45720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South Africa</a:t>
            </a:r>
          </a:p>
          <a:p>
            <a:pPr lvl="0">
              <a:spcBef>
                <a:spcPts val="0"/>
              </a:spcBef>
              <a:buClr>
                <a:schemeClr val="dk2"/>
              </a:buClr>
              <a:buSzPct val="45833"/>
              <a:buFont typeface="Arial"/>
              <a:buNone/>
            </a:pPr>
            <a:r>
              <a:t/>
            </a:r>
            <a:endParaRPr sz="2400">
              <a:solidFill>
                <a:schemeClr val="dk2"/>
              </a:solidFill>
              <a:latin typeface="Arial"/>
              <a:ea typeface="Arial"/>
              <a:cs typeface="Arial"/>
              <a:sym typeface="Arial"/>
            </a:endParaRPr>
          </a:p>
          <a:p>
            <a:pPr lvl="0">
              <a:spcBef>
                <a:spcPts val="0"/>
              </a:spcBef>
              <a:buNone/>
            </a:pPr>
            <a:r>
              <a:t/>
            </a:r>
            <a:endParaRPr sz="2400">
              <a:solidFill>
                <a:schemeClr val="dk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2"/>
              </a:buClr>
              <a:buSzPct val="39285"/>
              <a:buFont typeface="Arial"/>
              <a:buNone/>
            </a:pPr>
            <a:r>
              <a:rPr lang="en"/>
              <a:t>Question 4</a:t>
            </a:r>
          </a:p>
        </p:txBody>
      </p:sp>
      <p:sp>
        <p:nvSpPr>
          <p:cNvPr id="119" name="Shape 11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sz="2400">
                <a:solidFill>
                  <a:schemeClr val="dk2"/>
                </a:solidFill>
                <a:highlight>
                  <a:srgbClr val="FFFFFF"/>
                </a:highlight>
                <a:latin typeface="Arial"/>
                <a:ea typeface="Arial"/>
                <a:cs typeface="Arial"/>
                <a:sym typeface="Arial"/>
              </a:rPr>
              <a:t>In the NCAA tournament, eighth-seeded ..?.. beat last year’s reigning champ Villanova in a surprising win.</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Arkansas</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Wisconsin</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Rhode Island</a:t>
            </a:r>
          </a:p>
          <a:p>
            <a:pPr indent="-381000" lvl="0" marL="45720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Duke</a:t>
            </a:r>
          </a:p>
          <a:p>
            <a:pPr lvl="0">
              <a:spcBef>
                <a:spcPts val="0"/>
              </a:spcBef>
              <a:buClr>
                <a:schemeClr val="dk2"/>
              </a:buClr>
              <a:buSzPct val="45833"/>
              <a:buFont typeface="Arial"/>
              <a:buNone/>
            </a:pPr>
            <a:r>
              <a:t/>
            </a:r>
            <a:endParaRPr sz="2400">
              <a:solidFill>
                <a:schemeClr val="dk2"/>
              </a:solidFill>
              <a:latin typeface="Arial"/>
              <a:ea typeface="Arial"/>
              <a:cs typeface="Arial"/>
              <a:sym typeface="Arial"/>
            </a:endParaRPr>
          </a:p>
          <a:p>
            <a:pPr lvl="0">
              <a:spcBef>
                <a:spcPts val="0"/>
              </a:spcBef>
              <a:buNone/>
            </a:pPr>
            <a:r>
              <a:t/>
            </a:r>
            <a:endParaRPr sz="2400">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2"/>
              </a:buClr>
              <a:buSzPct val="39285"/>
              <a:buFont typeface="Arial"/>
              <a:buNone/>
            </a:pPr>
            <a:r>
              <a:rPr lang="en"/>
              <a:t>Question 5</a:t>
            </a:r>
          </a:p>
        </p:txBody>
      </p:sp>
      <p:sp>
        <p:nvSpPr>
          <p:cNvPr id="125" name="Shape 12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2"/>
              </a:buClr>
              <a:buSzPct val="45833"/>
              <a:buFont typeface="Arial"/>
              <a:buNone/>
            </a:pPr>
            <a:r>
              <a:rPr lang="en" sz="2400">
                <a:solidFill>
                  <a:schemeClr val="dk2"/>
                </a:solidFill>
                <a:highlight>
                  <a:srgbClr val="FFFFFF"/>
                </a:highlight>
                <a:latin typeface="Arial"/>
                <a:ea typeface="Arial"/>
                <a:cs typeface="Arial"/>
                <a:sym typeface="Arial"/>
              </a:rPr>
              <a:t>Cheerios has given away 1.5 billion wildflower seeds as part of a campaign to increase the global ..?.. population.</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Butterfly</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Bats</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Hummingbird</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Bee</a:t>
            </a:r>
          </a:p>
          <a:p>
            <a:pPr lvl="0">
              <a:spcBef>
                <a:spcPts val="0"/>
              </a:spcBef>
              <a:buClr>
                <a:schemeClr val="dk2"/>
              </a:buClr>
              <a:buSzPct val="45833"/>
              <a:buFont typeface="Arial"/>
              <a:buNone/>
            </a:pPr>
            <a:r>
              <a:t/>
            </a:r>
            <a:endParaRPr sz="2400">
              <a:solidFill>
                <a:schemeClr val="dk2"/>
              </a:solidFill>
              <a:latin typeface="Arial"/>
              <a:ea typeface="Arial"/>
              <a:cs typeface="Arial"/>
              <a:sym typeface="Arial"/>
            </a:endParaRPr>
          </a:p>
          <a:p>
            <a:pPr lvl="0">
              <a:spcBef>
                <a:spcPts val="0"/>
              </a:spcBef>
              <a:buNone/>
            </a:pPr>
            <a:r>
              <a:t/>
            </a:r>
            <a:endParaRPr sz="2400">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9D9D9"/>
        </a:solidFill>
      </p:bgPr>
    </p:bg>
    <p:spTree>
      <p:nvGrpSpPr>
        <p:cNvPr id="129" name="Shape 129"/>
        <p:cNvGrpSpPr/>
        <p:nvPr/>
      </p:nvGrpSpPr>
      <p:grpSpPr>
        <a:xfrm>
          <a:off x="0" y="0"/>
          <a:ext cx="0" cy="0"/>
          <a:chOff x="0" y="0"/>
          <a:chExt cx="0" cy="0"/>
        </a:xfrm>
      </p:grpSpPr>
      <p:sp>
        <p:nvSpPr>
          <p:cNvPr id="130" name="Shape 130"/>
          <p:cNvSpPr txBox="1"/>
          <p:nvPr>
            <p:ph type="title"/>
          </p:nvPr>
        </p:nvSpPr>
        <p:spPr>
          <a:xfrm>
            <a:off x="490250" y="526350"/>
            <a:ext cx="2801700" cy="4090800"/>
          </a:xfrm>
          <a:prstGeom prst="rect">
            <a:avLst/>
          </a:prstGeom>
        </p:spPr>
        <p:txBody>
          <a:bodyPr anchorCtr="0" anchor="ctr" bIns="91425" lIns="91425" rIns="91425" tIns="91425">
            <a:noAutofit/>
          </a:bodyPr>
          <a:lstStyle/>
          <a:p>
            <a:pPr lvl="0" rtl="0">
              <a:spcBef>
                <a:spcPts val="0"/>
              </a:spcBef>
              <a:buNone/>
            </a:pPr>
            <a:r>
              <a:rPr lang="en">
                <a:solidFill>
                  <a:srgbClr val="000000"/>
                </a:solidFill>
              </a:rPr>
              <a:t>Answers</a:t>
            </a:r>
          </a:p>
        </p:txBody>
      </p:sp>
      <p:sp>
        <p:nvSpPr>
          <p:cNvPr id="131" name="Shape 131"/>
          <p:cNvSpPr txBox="1"/>
          <p:nvPr/>
        </p:nvSpPr>
        <p:spPr>
          <a:xfrm>
            <a:off x="4976475" y="526287"/>
            <a:ext cx="2385300" cy="4052700"/>
          </a:xfrm>
          <a:prstGeom prst="rect">
            <a:avLst/>
          </a:prstGeom>
          <a:noFill/>
          <a:ln>
            <a:noFill/>
          </a:ln>
        </p:spPr>
        <p:txBody>
          <a:bodyPr anchorCtr="0" anchor="ctr" bIns="91425" lIns="91425" rIns="91425" tIns="91425">
            <a:noAutofit/>
          </a:bodyPr>
          <a:lstStyle/>
          <a:p>
            <a:pPr indent="-533400" lvl="0" marL="457200" rtl="0" algn="ctr">
              <a:spcBef>
                <a:spcPts val="0"/>
              </a:spcBef>
              <a:buSzPct val="100000"/>
              <a:buAutoNum type="arabicParenR"/>
            </a:pPr>
            <a:r>
              <a:rPr lang="en" sz="4800"/>
              <a:t> 	C</a:t>
            </a:r>
          </a:p>
          <a:p>
            <a:pPr indent="-533400" lvl="0" marL="457200" rtl="0" algn="ctr">
              <a:spcBef>
                <a:spcPts val="0"/>
              </a:spcBef>
              <a:buSzPct val="100000"/>
              <a:buAutoNum type="arabicParenR"/>
            </a:pPr>
            <a:r>
              <a:rPr lang="en" sz="4800"/>
              <a:t> 	A</a:t>
            </a:r>
          </a:p>
          <a:p>
            <a:pPr indent="-533400" lvl="0" marL="457200" rtl="0" algn="ctr">
              <a:spcBef>
                <a:spcPts val="0"/>
              </a:spcBef>
              <a:buSzPct val="100000"/>
              <a:buAutoNum type="arabicParenR"/>
            </a:pPr>
            <a:r>
              <a:rPr lang="en" sz="4800"/>
              <a:t> 	B</a:t>
            </a:r>
          </a:p>
          <a:p>
            <a:pPr indent="-533400" lvl="0" marL="457200" rtl="0" algn="ctr">
              <a:spcBef>
                <a:spcPts val="0"/>
              </a:spcBef>
              <a:buSzPct val="100000"/>
              <a:buAutoNum type="arabicParenR"/>
            </a:pPr>
            <a:r>
              <a:rPr lang="en" sz="4800"/>
              <a:t> 	B</a:t>
            </a:r>
          </a:p>
          <a:p>
            <a:pPr indent="-533400" lvl="0" marL="457200" rtl="0" algn="ctr">
              <a:spcBef>
                <a:spcPts val="0"/>
              </a:spcBef>
              <a:buSzPct val="100000"/>
              <a:buAutoNum type="arabicParenR"/>
            </a:pPr>
            <a:r>
              <a:rPr lang="en" sz="4800"/>
              <a:t> 	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490250" y="526350"/>
            <a:ext cx="5797500" cy="4090800"/>
          </a:xfrm>
          <a:prstGeom prst="rect">
            <a:avLst/>
          </a:prstGeom>
        </p:spPr>
        <p:txBody>
          <a:bodyPr anchorCtr="0" anchor="ctr" bIns="91425" lIns="91425" rIns="91425" tIns="91425">
            <a:noAutofit/>
          </a:bodyPr>
          <a:lstStyle/>
          <a:p>
            <a:pPr lvl="0">
              <a:spcBef>
                <a:spcPts val="0"/>
              </a:spcBef>
              <a:buNone/>
            </a:pPr>
            <a:r>
              <a:rPr lang="en"/>
              <a:t>WorldQuest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idx="2" type="body"/>
          </p:nvPr>
        </p:nvSpPr>
        <p:spPr>
          <a:xfrm>
            <a:off x="4939500" y="724200"/>
            <a:ext cx="3837000" cy="3695100"/>
          </a:xfrm>
          <a:prstGeom prst="rect">
            <a:avLst/>
          </a:prstGeom>
        </p:spPr>
        <p:txBody>
          <a:bodyPr anchorCtr="0" anchor="ctr" bIns="91425" lIns="91425" rIns="91425" tIns="91425">
            <a:noAutofit/>
          </a:bodyPr>
          <a:lstStyle/>
          <a:p>
            <a:pPr lvl="0" rtl="0" algn="ctr">
              <a:spcBef>
                <a:spcPts val="0"/>
              </a:spcBef>
              <a:buNone/>
            </a:pPr>
            <a:r>
              <a:rPr b="1" lang="en" sz="4800">
                <a:solidFill>
                  <a:srgbClr val="FFFFFF"/>
                </a:solidFill>
              </a:rPr>
              <a:t>CONGRATS to all of our teams!! :)</a:t>
            </a:r>
          </a:p>
        </p:txBody>
      </p:sp>
      <p:pic>
        <p:nvPicPr>
          <p:cNvPr id="142" name="Shape 142"/>
          <p:cNvPicPr preferRelativeResize="0"/>
          <p:nvPr/>
        </p:nvPicPr>
        <p:blipFill>
          <a:blip r:embed="rId3">
            <a:alphaModFix/>
          </a:blip>
          <a:stretch>
            <a:fillRect/>
          </a:stretch>
        </p:blipFill>
        <p:spPr>
          <a:xfrm>
            <a:off x="264915" y="1225575"/>
            <a:ext cx="4158776" cy="28221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490250" y="526350"/>
            <a:ext cx="5797500" cy="4090800"/>
          </a:xfrm>
          <a:prstGeom prst="rect">
            <a:avLst/>
          </a:prstGeom>
        </p:spPr>
        <p:txBody>
          <a:bodyPr anchorCtr="0" anchor="ctr" bIns="91425" lIns="91425" rIns="91425" tIns="91425">
            <a:noAutofit/>
          </a:bodyPr>
          <a:lstStyle/>
          <a:p>
            <a:pPr lvl="0">
              <a:spcBef>
                <a:spcPts val="0"/>
              </a:spcBef>
              <a:buNone/>
            </a:pPr>
            <a:r>
              <a:rPr lang="en"/>
              <a:t>Model UN</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265500" y="1205825"/>
            <a:ext cx="4045200" cy="600300"/>
          </a:xfrm>
          <a:prstGeom prst="rect">
            <a:avLst/>
          </a:prstGeom>
        </p:spPr>
        <p:txBody>
          <a:bodyPr anchorCtr="0" anchor="b" bIns="91425" lIns="91425" rIns="91425" tIns="91425">
            <a:noAutofit/>
          </a:bodyPr>
          <a:lstStyle/>
          <a:p>
            <a:pPr lvl="0">
              <a:spcBef>
                <a:spcPts val="0"/>
              </a:spcBef>
              <a:buNone/>
            </a:pPr>
            <a:r>
              <a:rPr lang="en" sz="3600"/>
              <a:t>What is Model UN?</a:t>
            </a:r>
          </a:p>
        </p:txBody>
      </p:sp>
      <p:sp>
        <p:nvSpPr>
          <p:cNvPr id="153" name="Shape 153"/>
          <p:cNvSpPr txBox="1"/>
          <p:nvPr>
            <p:ph idx="2" type="body"/>
          </p:nvPr>
        </p:nvSpPr>
        <p:spPr>
          <a:xfrm>
            <a:off x="4939500" y="724200"/>
            <a:ext cx="3922200" cy="3695100"/>
          </a:xfrm>
          <a:prstGeom prst="rect">
            <a:avLst/>
          </a:prstGeom>
        </p:spPr>
        <p:txBody>
          <a:bodyPr anchorCtr="0" anchor="ctr" bIns="91425" lIns="91425" rIns="91425" tIns="91425">
            <a:noAutofit/>
          </a:bodyPr>
          <a:lstStyle/>
          <a:p>
            <a:pPr indent="-317500" lvl="0" marL="457200" rtl="0">
              <a:lnSpc>
                <a:spcPct val="115000"/>
              </a:lnSpc>
              <a:spcBef>
                <a:spcPts val="0"/>
              </a:spcBef>
              <a:spcAft>
                <a:spcPts val="1000"/>
              </a:spcAft>
              <a:buClr>
                <a:srgbClr val="FFFFFF"/>
              </a:buClr>
              <a:buSzPct val="100000"/>
            </a:pPr>
            <a:r>
              <a:rPr lang="en" sz="1400">
                <a:solidFill>
                  <a:srgbClr val="FFFFFF"/>
                </a:solidFill>
              </a:rPr>
              <a:t>An authentic simulation of the UN General Assembly, UN Security Council, or other multilateral body</a:t>
            </a:r>
          </a:p>
          <a:p>
            <a:pPr indent="-317500" lvl="0" marL="457200" rtl="0">
              <a:lnSpc>
                <a:spcPct val="115000"/>
              </a:lnSpc>
              <a:spcBef>
                <a:spcPts val="0"/>
              </a:spcBef>
              <a:spcAft>
                <a:spcPts val="1000"/>
              </a:spcAft>
              <a:buClr>
                <a:srgbClr val="FFFFFF"/>
              </a:buClr>
              <a:buSzPct val="100000"/>
            </a:pPr>
            <a:r>
              <a:rPr lang="en" sz="1400">
                <a:solidFill>
                  <a:srgbClr val="FFFFFF"/>
                </a:solidFill>
              </a:rPr>
              <a:t>It teaches students </a:t>
            </a:r>
            <a:r>
              <a:rPr i="1" lang="en" sz="1400">
                <a:solidFill>
                  <a:srgbClr val="FFFFFF"/>
                </a:solidFill>
              </a:rPr>
              <a:t>diplomacy, negotiation, and decision making</a:t>
            </a:r>
          </a:p>
          <a:p>
            <a:pPr indent="-317500" lvl="0" marL="457200" rtl="0">
              <a:lnSpc>
                <a:spcPct val="115000"/>
              </a:lnSpc>
              <a:spcBef>
                <a:spcPts val="0"/>
              </a:spcBef>
              <a:spcAft>
                <a:spcPts val="1000"/>
              </a:spcAft>
              <a:buClr>
                <a:srgbClr val="FFFFFF"/>
              </a:buClr>
              <a:buSzPct val="100000"/>
            </a:pPr>
            <a:r>
              <a:rPr lang="en" sz="1400">
                <a:solidFill>
                  <a:srgbClr val="FFFFFF"/>
                </a:solidFill>
              </a:rPr>
              <a:t>At conferences, s</a:t>
            </a:r>
            <a:r>
              <a:rPr lang="en" sz="1400">
                <a:solidFill>
                  <a:srgbClr val="FFFFFF"/>
                </a:solidFill>
              </a:rPr>
              <a:t>tudents represent ambassadors - “delegates” - of member UN countries to debate current issues</a:t>
            </a:r>
          </a:p>
          <a:p>
            <a:pPr indent="-317500" lvl="0" marL="457200">
              <a:lnSpc>
                <a:spcPct val="115000"/>
              </a:lnSpc>
              <a:spcBef>
                <a:spcPts val="0"/>
              </a:spcBef>
              <a:spcAft>
                <a:spcPts val="1000"/>
              </a:spcAft>
              <a:buClr>
                <a:srgbClr val="FFFFFF"/>
              </a:buClr>
              <a:buSzPct val="100000"/>
            </a:pPr>
            <a:r>
              <a:rPr lang="en" sz="1400">
                <a:solidFill>
                  <a:srgbClr val="FFFFFF"/>
                </a:solidFill>
              </a:rPr>
              <a:t>Delegates </a:t>
            </a:r>
            <a:r>
              <a:rPr i="1" lang="en" sz="1400">
                <a:solidFill>
                  <a:srgbClr val="FFFFFF"/>
                </a:solidFill>
              </a:rPr>
              <a:t>draft resolutions, plot strategy, negotiate with supporters/adversaries, resolve conflicts, and navigate the UN’s rules of procedure</a:t>
            </a:r>
          </a:p>
        </p:txBody>
      </p:sp>
      <p:pic>
        <p:nvPicPr>
          <p:cNvPr id="154" name="Shape 154"/>
          <p:cNvPicPr preferRelativeResize="0"/>
          <p:nvPr/>
        </p:nvPicPr>
        <p:blipFill>
          <a:blip r:embed="rId3">
            <a:alphaModFix/>
          </a:blip>
          <a:stretch>
            <a:fillRect/>
          </a:stretch>
        </p:blipFill>
        <p:spPr>
          <a:xfrm>
            <a:off x="1076675" y="1958525"/>
            <a:ext cx="2352675" cy="19907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490250" y="526350"/>
            <a:ext cx="5797500" cy="4090800"/>
          </a:xfrm>
          <a:prstGeom prst="rect">
            <a:avLst/>
          </a:prstGeom>
        </p:spPr>
        <p:txBody>
          <a:bodyPr anchorCtr="0" anchor="ctr" bIns="91425" lIns="91425" rIns="91425" tIns="91425">
            <a:noAutofit/>
          </a:bodyPr>
          <a:lstStyle/>
          <a:p>
            <a:pPr lvl="0">
              <a:spcBef>
                <a:spcPts val="0"/>
              </a:spcBef>
              <a:buNone/>
            </a:pPr>
            <a:r>
              <a:rPr lang="en"/>
              <a:t>Group Activity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Career Objectives Simulation Game</a:t>
            </a:r>
          </a:p>
        </p:txBody>
      </p:sp>
      <p:sp>
        <p:nvSpPr>
          <p:cNvPr id="165" name="Shape 1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9250" lvl="0" marL="457200" rtl="0">
              <a:lnSpc>
                <a:spcPct val="200000"/>
              </a:lnSpc>
              <a:spcBef>
                <a:spcPts val="0"/>
              </a:spcBef>
              <a:buSzPct val="100000"/>
            </a:pPr>
            <a:r>
              <a:rPr lang="en" sz="1900"/>
              <a:t>Split up into groups of 3-4</a:t>
            </a:r>
          </a:p>
          <a:p>
            <a:pPr indent="-349250" lvl="0" marL="457200" rtl="0">
              <a:lnSpc>
                <a:spcPct val="200000"/>
              </a:lnSpc>
              <a:spcBef>
                <a:spcPts val="0"/>
              </a:spcBef>
              <a:buSzPct val="100000"/>
            </a:pPr>
            <a:r>
              <a:rPr lang="en" sz="1900"/>
              <a:t>You will each be assigned a career role</a:t>
            </a:r>
          </a:p>
          <a:p>
            <a:pPr indent="-349250" lvl="0" marL="457200" rtl="0">
              <a:lnSpc>
                <a:spcPct val="200000"/>
              </a:lnSpc>
              <a:spcBef>
                <a:spcPts val="0"/>
              </a:spcBef>
              <a:buSzPct val="100000"/>
            </a:pPr>
            <a:r>
              <a:rPr lang="en" sz="1900"/>
              <a:t>Every group needs to solve one common global problem</a:t>
            </a:r>
          </a:p>
          <a:p>
            <a:pPr indent="-349250" lvl="0" marL="457200" rtl="0">
              <a:lnSpc>
                <a:spcPct val="200000"/>
              </a:lnSpc>
              <a:spcBef>
                <a:spcPts val="0"/>
              </a:spcBef>
              <a:buSzPct val="100000"/>
            </a:pPr>
            <a:r>
              <a:rPr lang="en" sz="1900"/>
              <a:t>You have 10 minutes; use your career/talents to contribute to the group and help solve the dilemma (make a story as to how you all will solve it)</a:t>
            </a:r>
          </a:p>
          <a:p>
            <a:pPr indent="-349250" lvl="0" marL="457200">
              <a:lnSpc>
                <a:spcPct val="200000"/>
              </a:lnSpc>
              <a:spcBef>
                <a:spcPts val="0"/>
              </a:spcBef>
              <a:buSzPct val="100000"/>
            </a:pPr>
            <a:r>
              <a:rPr lang="en" sz="1900"/>
              <a:t>Exaggerations/unrealistic/weird scenarios are welcome :)</a:t>
            </a:r>
          </a:p>
        </p:txBody>
      </p:sp>
      <p:sp>
        <p:nvSpPr>
          <p:cNvPr id="166" name="Shape 166"/>
          <p:cNvSpPr txBox="1"/>
          <p:nvPr/>
        </p:nvSpPr>
        <p:spPr>
          <a:xfrm>
            <a:off x="7764525" y="2364825"/>
            <a:ext cx="7336200" cy="8559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67" name="Shape 167"/>
          <p:cNvSpPr/>
          <p:nvPr/>
        </p:nvSpPr>
        <p:spPr>
          <a:xfrm>
            <a:off x="6063750" y="48175"/>
            <a:ext cx="2661174" cy="2352132"/>
          </a:xfrm>
          <a:prstGeom prst="irregularSeal1">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8" name="Shape 168"/>
          <p:cNvSpPr txBox="1"/>
          <p:nvPr/>
        </p:nvSpPr>
        <p:spPr>
          <a:xfrm>
            <a:off x="6289700" y="653925"/>
            <a:ext cx="2217900" cy="1431900"/>
          </a:xfrm>
          <a:prstGeom prst="rect">
            <a:avLst/>
          </a:prstGeom>
          <a:noFill/>
          <a:ln>
            <a:noFill/>
          </a:ln>
        </p:spPr>
        <p:txBody>
          <a:bodyPr anchorCtr="0" anchor="t" bIns="91425" lIns="91425" rIns="91425" tIns="91425">
            <a:noAutofit/>
          </a:bodyPr>
          <a:lstStyle/>
          <a:p>
            <a:pPr lvl="0" algn="ctr">
              <a:spcBef>
                <a:spcPts val="0"/>
              </a:spcBef>
              <a:buNone/>
            </a:pPr>
            <a:r>
              <a:rPr lang="en" sz="2000">
                <a:latin typeface="Proxima Nova"/>
                <a:ea typeface="Proxima Nova"/>
                <a:cs typeface="Proxima Nova"/>
                <a:sym typeface="Proxima Nova"/>
              </a:rPr>
              <a:t>M</a:t>
            </a:r>
            <a:r>
              <a:rPr lang="en" sz="2000">
                <a:latin typeface="Proxima Nova"/>
                <a:ea typeface="Proxima Nova"/>
                <a:cs typeface="Proxima Nova"/>
                <a:sym typeface="Proxima Nova"/>
              </a:rPr>
              <a:t>ost creative solution gets candy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25825"/>
            <a:ext cx="8520600" cy="1177800"/>
          </a:xfrm>
          <a:prstGeom prst="rect">
            <a:avLst/>
          </a:prstGeom>
        </p:spPr>
        <p:txBody>
          <a:bodyPr anchorCtr="0" anchor="t" bIns="91425" lIns="91425" rIns="91425" tIns="91425">
            <a:noAutofit/>
          </a:bodyPr>
          <a:lstStyle/>
          <a:p>
            <a:pPr lvl="0" rtl="0">
              <a:spcBef>
                <a:spcPts val="0"/>
              </a:spcBef>
              <a:buNone/>
            </a:pPr>
            <a:r>
              <a:rPr b="1" lang="en" sz="3600"/>
              <a:t>CNN 10</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a:p>
            <a:pPr lvl="0" rtl="0">
              <a:spcBef>
                <a:spcPts val="0"/>
              </a:spcBef>
              <a:buNone/>
            </a:pPr>
            <a:r>
              <a:rPr lang="en" sz="3000" u="sng">
                <a:solidFill>
                  <a:schemeClr val="hlink"/>
                </a:solidFill>
                <a:hlinkClick r:id="rId3"/>
              </a:rPr>
              <a:t>http://www.cnn.com/cnn10</a:t>
            </a:r>
            <a:r>
              <a:rPr lang="en" sz="3000"/>
              <a:t> </a:t>
            </a:r>
            <a:r>
              <a:rPr lang="en" sz="3000"/>
              <a:t>  </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Career Objectives Simulation - Debrief</a:t>
            </a:r>
          </a:p>
        </p:txBody>
      </p:sp>
      <p:sp>
        <p:nvSpPr>
          <p:cNvPr id="174" name="Shape 17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19100" lvl="0" marL="457200" rtl="0">
              <a:spcBef>
                <a:spcPts val="0"/>
              </a:spcBef>
              <a:buSzPct val="100000"/>
            </a:pPr>
            <a:r>
              <a:rPr lang="en" sz="3000"/>
              <a:t>The purpose of this activity is to use one’s intellect and imagination to try and come up with creative and intelligent solutions to real world problems, as if they were in the shoes of the role they are playing.</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311700" y="341575"/>
            <a:ext cx="8520600" cy="4401000"/>
          </a:xfrm>
          <a:prstGeom prst="rect">
            <a:avLst/>
          </a:prstGeom>
        </p:spPr>
        <p:txBody>
          <a:bodyPr anchorCtr="0" anchor="ctr" bIns="91425" lIns="91425" rIns="91425" tIns="91425">
            <a:noAutofit/>
          </a:bodyPr>
          <a:lstStyle/>
          <a:p>
            <a:pPr lvl="0" rtl="0" algn="l">
              <a:spcBef>
                <a:spcPts val="0"/>
              </a:spcBef>
              <a:buNone/>
            </a:pPr>
            <a:r>
              <a:rPr lang="en" sz="3000" u="sng">
                <a:solidFill>
                  <a:srgbClr val="000000"/>
                </a:solidFill>
              </a:rPr>
              <a:t>Next Week:</a:t>
            </a:r>
          </a:p>
          <a:p>
            <a:pPr lvl="0" rtl="0" algn="l">
              <a:spcBef>
                <a:spcPts val="0"/>
              </a:spcBef>
              <a:buNone/>
            </a:pPr>
            <a:r>
              <a:t/>
            </a:r>
            <a:endParaRPr b="0" sz="3000">
              <a:solidFill>
                <a:srgbClr val="000000"/>
              </a:solidFill>
            </a:endParaRPr>
          </a:p>
          <a:p>
            <a:pPr lvl="0" rtl="0" algn="l">
              <a:spcBef>
                <a:spcPts val="0"/>
              </a:spcBef>
              <a:buNone/>
            </a:pPr>
            <a:r>
              <a:t/>
            </a:r>
            <a:endParaRPr b="0" sz="3000">
              <a:solidFill>
                <a:srgbClr val="000000"/>
              </a:solidFill>
            </a:endParaRPr>
          </a:p>
          <a:p>
            <a:pPr lvl="0" rtl="0" algn="l">
              <a:spcBef>
                <a:spcPts val="0"/>
              </a:spcBef>
              <a:buNone/>
            </a:pPr>
            <a:r>
              <a:rPr b="0" lang="en" sz="3600">
                <a:solidFill>
                  <a:srgbClr val="000000"/>
                </a:solidFill>
              </a:rPr>
              <a:t>Model UN Zombie Apocalypse intro</a:t>
            </a:r>
          </a:p>
          <a:p>
            <a:pPr lvl="0" rtl="0" algn="l">
              <a:spcBef>
                <a:spcPts val="0"/>
              </a:spcBef>
              <a:buNone/>
            </a:pPr>
            <a:r>
              <a:rPr i="1" lang="en" sz="3600">
                <a:solidFill>
                  <a:srgbClr val="000000"/>
                </a:solidFill>
              </a:rPr>
              <a:t>Or</a:t>
            </a:r>
          </a:p>
          <a:p>
            <a:pPr lvl="0" rtl="0" algn="l">
              <a:spcBef>
                <a:spcPts val="0"/>
              </a:spcBef>
              <a:buNone/>
            </a:pPr>
            <a:r>
              <a:rPr b="0" lang="en" sz="3600">
                <a:solidFill>
                  <a:srgbClr val="000000"/>
                </a:solidFill>
              </a:rPr>
              <a:t>JWAC club activity</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510450" y="2057400"/>
            <a:ext cx="8123100" cy="1765800"/>
          </a:xfrm>
          <a:prstGeom prst="rect">
            <a:avLst/>
          </a:prstGeom>
        </p:spPr>
        <p:txBody>
          <a:bodyPr anchorCtr="0" anchor="b" bIns="91425" lIns="91425" rIns="91425" tIns="91425">
            <a:noAutofit/>
          </a:bodyPr>
          <a:lstStyle/>
          <a:p>
            <a:pPr lvl="0">
              <a:spcBef>
                <a:spcPts val="0"/>
              </a:spcBef>
              <a:buNone/>
            </a:pPr>
            <a:r>
              <a:rPr lang="en"/>
              <a:t>Meeting adjourned!</a:t>
            </a:r>
          </a:p>
          <a:p>
            <a:pPr lvl="0">
              <a:spcBef>
                <a:spcPts val="0"/>
              </a:spcBef>
              <a:buNone/>
            </a:pPr>
            <a:r>
              <a:t/>
            </a:r>
            <a:endParaRPr/>
          </a:p>
          <a:p>
            <a:pPr indent="0" lvl="0" marL="3657600">
              <a:spcBef>
                <a:spcPts val="0"/>
              </a:spcBef>
              <a:buNone/>
            </a:pPr>
            <a:r>
              <a:rPr lang="en"/>
              <a:t> See you next week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b="1" lang="en" sz="3600"/>
              <a:t>Meeting information</a:t>
            </a:r>
          </a:p>
        </p:txBody>
      </p:sp>
      <p:sp>
        <p:nvSpPr>
          <p:cNvPr id="72" name="Shape 72"/>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spcBef>
                <a:spcPts val="0"/>
              </a:spcBef>
              <a:buNone/>
            </a:pPr>
            <a:r>
              <a:rPr lang="en" sz="3000"/>
              <a:t>Time: 3:45-4:30pm</a:t>
            </a:r>
          </a:p>
          <a:p>
            <a:pPr lvl="0" rtl="0">
              <a:spcBef>
                <a:spcPts val="0"/>
              </a:spcBef>
              <a:buNone/>
            </a:pPr>
            <a:r>
              <a:rPr lang="en" sz="3000"/>
              <a:t>Dates: Every Wednesday</a:t>
            </a:r>
          </a:p>
          <a:p>
            <a:pPr lvl="0" rtl="0">
              <a:spcBef>
                <a:spcPts val="0"/>
              </a:spcBef>
              <a:buNone/>
            </a:pPr>
            <a:r>
              <a:rPr lang="en" sz="3000"/>
              <a:t>Room: F242</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b="1" lang="en" sz="3600"/>
              <a:t>Communications</a:t>
            </a:r>
          </a:p>
        </p:txBody>
      </p:sp>
      <p:sp>
        <p:nvSpPr>
          <p:cNvPr id="78" name="Shape 7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b="1" lang="en"/>
              <a:t>Twitter</a:t>
            </a:r>
            <a:r>
              <a:rPr lang="en"/>
              <a:t>: @allenhsjwac</a:t>
            </a:r>
          </a:p>
          <a:p>
            <a:pPr lvl="0" rtl="0">
              <a:spcBef>
                <a:spcPts val="0"/>
              </a:spcBef>
              <a:buNone/>
            </a:pPr>
            <a:r>
              <a:rPr b="1" lang="en"/>
              <a:t>Email</a:t>
            </a:r>
            <a:r>
              <a:rPr lang="en"/>
              <a:t>: </a:t>
            </a:r>
            <a:r>
              <a:rPr lang="en" u="sng">
                <a:solidFill>
                  <a:schemeClr val="accent5"/>
                </a:solidFill>
                <a:hlinkClick r:id="rId3"/>
              </a:rPr>
              <a:t>allenhsjwac@gmail.com</a:t>
            </a:r>
          </a:p>
          <a:p>
            <a:pPr lvl="0" rtl="0">
              <a:spcBef>
                <a:spcPts val="0"/>
              </a:spcBef>
              <a:buNone/>
            </a:pPr>
            <a:r>
              <a:rPr b="1" lang="en"/>
              <a:t>Website</a:t>
            </a:r>
            <a:r>
              <a:rPr lang="en"/>
              <a:t>: </a:t>
            </a:r>
            <a:r>
              <a:rPr lang="en" u="sng">
                <a:solidFill>
                  <a:schemeClr val="hlink"/>
                </a:solidFill>
                <a:hlinkClick r:id="rId4"/>
              </a:rPr>
              <a:t>http://allenhsjwac.weebly.com/</a:t>
            </a:r>
            <a:r>
              <a:rPr lang="en"/>
              <a:t> </a:t>
            </a:r>
          </a:p>
          <a:p>
            <a:pPr lvl="0" rtl="0">
              <a:spcBef>
                <a:spcPts val="0"/>
              </a:spcBef>
              <a:buNone/>
            </a:pPr>
            <a:r>
              <a:t/>
            </a:r>
            <a:endParaRPr/>
          </a:p>
          <a:p>
            <a:pPr lvl="0" rtl="0">
              <a:spcBef>
                <a:spcPts val="0"/>
              </a:spcBef>
              <a:buNone/>
            </a:pPr>
            <a:r>
              <a:rPr b="1" lang="en" sz="3600"/>
              <a:t>Remind</a:t>
            </a:r>
            <a:r>
              <a:rPr lang="en" sz="3600"/>
              <a:t>: </a:t>
            </a:r>
            <a:r>
              <a:rPr lang="en" sz="3600">
                <a:solidFill>
                  <a:srgbClr val="FF0000"/>
                </a:solidFill>
              </a:rPr>
              <a:t>Text @allenjwac to 81010</a:t>
            </a:r>
          </a:p>
          <a:p>
            <a:pPr lvl="0" rtl="0">
              <a:spcBef>
                <a:spcPts val="0"/>
              </a:spcBef>
              <a:buNone/>
            </a:pPr>
            <a:r>
              <a:rPr lang="en"/>
              <a:t>*Sign up to receive updates about meeting dates</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b="1" lang="en" sz="3600"/>
              <a:t>Remind - DFW JWAC Members</a:t>
            </a:r>
          </a:p>
        </p:txBody>
      </p:sp>
      <p:sp>
        <p:nvSpPr>
          <p:cNvPr id="84" name="Shape 84"/>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rtl="0" algn="ctr">
              <a:spcBef>
                <a:spcPts val="0"/>
              </a:spcBef>
              <a:buNone/>
            </a:pPr>
            <a:r>
              <a:rPr lang="en" sz="3600"/>
              <a:t>Text @jwacgen to 81010</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10000"/>
            <a:ext cx="8520600" cy="922200"/>
          </a:xfrm>
          <a:prstGeom prst="rect">
            <a:avLst/>
          </a:prstGeom>
        </p:spPr>
        <p:txBody>
          <a:bodyPr anchorCtr="0" anchor="t" bIns="91425" lIns="91425" rIns="91425" tIns="91425">
            <a:noAutofit/>
          </a:bodyPr>
          <a:lstStyle/>
          <a:p>
            <a:pPr lvl="0" rtl="0">
              <a:spcBef>
                <a:spcPts val="0"/>
              </a:spcBef>
              <a:buNone/>
            </a:pPr>
            <a:r>
              <a:rPr b="1" lang="en" sz="3600"/>
              <a:t>JWAC Registration</a:t>
            </a:r>
          </a:p>
        </p:txBody>
      </p:sp>
      <p:sp>
        <p:nvSpPr>
          <p:cNvPr id="90" name="Shape 90"/>
          <p:cNvSpPr txBox="1"/>
          <p:nvPr>
            <p:ph idx="1" type="body"/>
          </p:nvPr>
        </p:nvSpPr>
        <p:spPr>
          <a:xfrm>
            <a:off x="311700" y="1152475"/>
            <a:ext cx="8520600" cy="3416400"/>
          </a:xfrm>
          <a:prstGeom prst="rect">
            <a:avLst/>
          </a:prstGeom>
        </p:spPr>
        <p:txBody>
          <a:bodyPr anchorCtr="0" anchor="ctr" bIns="91425" lIns="91425" rIns="91425" tIns="91425">
            <a:noAutofit/>
          </a:bodyPr>
          <a:lstStyle/>
          <a:p>
            <a:pPr lvl="0">
              <a:spcBef>
                <a:spcPts val="0"/>
              </a:spcBef>
              <a:buNone/>
            </a:pPr>
            <a:r>
              <a:rPr lang="en" sz="3000"/>
              <a:t>R</a:t>
            </a:r>
            <a:r>
              <a:rPr lang="en" sz="3000"/>
              <a:t>egister for JWAC by visiting the website (</a:t>
            </a:r>
            <a:r>
              <a:rPr lang="en" sz="3000" u="sng">
                <a:solidFill>
                  <a:schemeClr val="hlink"/>
                </a:solidFill>
                <a:hlinkClick r:id="rId3"/>
              </a:rPr>
              <a:t>www.allenhsjwac.weebly.com</a:t>
            </a:r>
            <a:r>
              <a:rPr lang="en" sz="3000"/>
              <a:t>) and clicking the</a:t>
            </a:r>
          </a:p>
          <a:p>
            <a:pPr lvl="0" rtl="0">
              <a:spcBef>
                <a:spcPts val="0"/>
              </a:spcBef>
              <a:buNone/>
            </a:pPr>
            <a:r>
              <a:rPr b="1" lang="en" sz="3000"/>
              <a:t>“Join Now”</a:t>
            </a:r>
            <a:r>
              <a:rPr lang="en" sz="3000"/>
              <a:t> button!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90250" y="526350"/>
            <a:ext cx="6593400" cy="4090800"/>
          </a:xfrm>
          <a:prstGeom prst="rect">
            <a:avLst/>
          </a:prstGeom>
        </p:spPr>
        <p:txBody>
          <a:bodyPr anchorCtr="0" anchor="ctr" bIns="91425" lIns="91425" rIns="91425" tIns="91425">
            <a:noAutofit/>
          </a:bodyPr>
          <a:lstStyle/>
          <a:p>
            <a:pPr lvl="0">
              <a:spcBef>
                <a:spcPts val="0"/>
              </a:spcBef>
              <a:buNone/>
            </a:pPr>
            <a:r>
              <a:rPr b="1" lang="en"/>
              <a:t>Weekly News Quiz!</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Question 1</a:t>
            </a:r>
          </a:p>
        </p:txBody>
      </p:sp>
      <p:sp>
        <p:nvSpPr>
          <p:cNvPr id="101" name="Shape 101"/>
          <p:cNvSpPr txBox="1"/>
          <p:nvPr>
            <p:ph idx="1" type="body"/>
          </p:nvPr>
        </p:nvSpPr>
        <p:spPr>
          <a:xfrm>
            <a:off x="311700" y="1152475"/>
            <a:ext cx="8520600" cy="3740700"/>
          </a:xfrm>
          <a:prstGeom prst="rect">
            <a:avLst/>
          </a:prstGeom>
        </p:spPr>
        <p:txBody>
          <a:bodyPr anchorCtr="0" anchor="t" bIns="91425" lIns="91425" rIns="91425" tIns="91425">
            <a:noAutofit/>
          </a:bodyPr>
          <a:lstStyle/>
          <a:p>
            <a:pPr lvl="0" rtl="0">
              <a:spcBef>
                <a:spcPts val="0"/>
              </a:spcBef>
              <a:buClr>
                <a:schemeClr val="dk2"/>
              </a:buClr>
              <a:buSzPct val="45833"/>
              <a:buFont typeface="Arial"/>
              <a:buNone/>
            </a:pPr>
            <a:r>
              <a:rPr lang="en" sz="2400">
                <a:solidFill>
                  <a:schemeClr val="dk2"/>
                </a:solidFill>
                <a:highlight>
                  <a:srgbClr val="FFFFFF"/>
                </a:highlight>
                <a:latin typeface="Arial"/>
                <a:ea typeface="Arial"/>
                <a:cs typeface="Arial"/>
                <a:sym typeface="Arial"/>
              </a:rPr>
              <a:t>The Trump administration’s newly issued 2018 budget calls for a 31% cut in spending for the ..?...</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CIA</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FDA</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EPA</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FBI</a:t>
            </a:r>
          </a:p>
          <a:p>
            <a:pPr lvl="0">
              <a:spcBef>
                <a:spcPts val="0"/>
              </a:spcBef>
              <a:buNone/>
            </a:pPr>
            <a:r>
              <a:t/>
            </a:r>
            <a:endParaRPr sz="2400">
              <a:solidFill>
                <a:schemeClr val="dk2"/>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2"/>
              </a:buClr>
              <a:buSzPct val="39285"/>
              <a:buFont typeface="Arial"/>
              <a:buNone/>
            </a:pPr>
            <a:r>
              <a:rPr lang="en"/>
              <a:t>Question 2</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sz="2400">
                <a:solidFill>
                  <a:schemeClr val="dk2"/>
                </a:solidFill>
                <a:highlight>
                  <a:srgbClr val="FFFFFF"/>
                </a:highlight>
                <a:latin typeface="Arial"/>
                <a:ea typeface="Arial"/>
                <a:cs typeface="Arial"/>
                <a:sym typeface="Arial"/>
              </a:rPr>
              <a:t>Secretary of State Rex Tillerson made his first trip to China, where the two nations agreed to work together on ..?...</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North Korea</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Japan</a:t>
            </a:r>
          </a:p>
          <a:p>
            <a:pPr indent="-381000" lvl="0" marL="457200" rtl="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nuclear disarmament</a:t>
            </a:r>
          </a:p>
          <a:p>
            <a:pPr indent="-381000" lvl="0" marL="457200">
              <a:spcBef>
                <a:spcPts val="0"/>
              </a:spcBef>
              <a:buClr>
                <a:schemeClr val="dk2"/>
              </a:buClr>
              <a:buSzPct val="100000"/>
              <a:buFont typeface="Arial"/>
              <a:buAutoNum type="alphaUcParenR"/>
            </a:pPr>
            <a:r>
              <a:rPr lang="en" sz="2400">
                <a:solidFill>
                  <a:schemeClr val="dk2"/>
                </a:solidFill>
                <a:highlight>
                  <a:srgbClr val="FFFFFF"/>
                </a:highlight>
                <a:latin typeface="Arial"/>
                <a:ea typeface="Arial"/>
                <a:cs typeface="Arial"/>
                <a:sym typeface="Arial"/>
              </a:rPr>
              <a:t>trade issues</a:t>
            </a:r>
          </a:p>
          <a:p>
            <a:pPr lvl="0">
              <a:spcBef>
                <a:spcPts val="0"/>
              </a:spcBef>
              <a:buNone/>
            </a:pPr>
            <a:r>
              <a:t/>
            </a:r>
            <a:endParaRPr sz="2400">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