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y="5143500" cx="9144000"/>
  <p:notesSz cx="6858000" cy="9144000"/>
  <p:embeddedFontLst>
    <p:embeddedFont>
      <p:font typeface="Roboto"/>
      <p:regular r:id="rId43"/>
      <p:bold r:id="rId44"/>
      <p:italic r:id="rId45"/>
      <p:boldItalic r:id="rId46"/>
    </p:embeddedFont>
    <p:embeddedFont>
      <p:font typeface="Amatic SC"/>
      <p:regular r:id="rId47"/>
      <p:bold r:id="rId48"/>
    </p:embeddedFont>
    <p:embeddedFont>
      <p:font typeface="Source Code Pro"/>
      <p:regular r:id="rId49"/>
      <p:bold r:id="rId50"/>
    </p:embeddedFont>
    <p:embeddedFont>
      <p:font typeface="Helvetica Neue"/>
      <p:regular r:id="rId51"/>
      <p:bold r:id="rId52"/>
      <p:italic r:id="rId53"/>
      <p:boldItalic r:id="rId54"/>
    </p:embeddedFont>
    <p:embeddedFont>
      <p:font typeface="Source Sans Pro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font" Target="fonts/Roboto-bold.fntdata"/><Relationship Id="rId43" Type="http://schemas.openxmlformats.org/officeDocument/2006/relationships/font" Target="fonts/Roboto-regular.fntdata"/><Relationship Id="rId46" Type="http://schemas.openxmlformats.org/officeDocument/2006/relationships/font" Target="fonts/Roboto-boldItalic.fntdata"/><Relationship Id="rId45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AmaticSC-bold.fntdata"/><Relationship Id="rId47" Type="http://schemas.openxmlformats.org/officeDocument/2006/relationships/font" Target="fonts/AmaticSC-regular.fntdata"/><Relationship Id="rId49" Type="http://schemas.openxmlformats.org/officeDocument/2006/relationships/font" Target="fonts/SourceCodePr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HelveticaNeue-regular.fntdata"/><Relationship Id="rId50" Type="http://schemas.openxmlformats.org/officeDocument/2006/relationships/font" Target="fonts/SourceCodePro-bold.fntdata"/><Relationship Id="rId53" Type="http://schemas.openxmlformats.org/officeDocument/2006/relationships/font" Target="fonts/HelveticaNeue-italic.fntdata"/><Relationship Id="rId52" Type="http://schemas.openxmlformats.org/officeDocument/2006/relationships/font" Target="fonts/HelveticaNeue-bold.fntdata"/><Relationship Id="rId11" Type="http://schemas.openxmlformats.org/officeDocument/2006/relationships/slide" Target="slides/slide7.xml"/><Relationship Id="rId55" Type="http://schemas.openxmlformats.org/officeDocument/2006/relationships/font" Target="fonts/SourceSansPro-regular.fntdata"/><Relationship Id="rId10" Type="http://schemas.openxmlformats.org/officeDocument/2006/relationships/slide" Target="slides/slide6.xml"/><Relationship Id="rId54" Type="http://schemas.openxmlformats.org/officeDocument/2006/relationships/font" Target="fonts/HelveticaNeue-boldItalic.fntdata"/><Relationship Id="rId13" Type="http://schemas.openxmlformats.org/officeDocument/2006/relationships/slide" Target="slides/slide9.xml"/><Relationship Id="rId57" Type="http://schemas.openxmlformats.org/officeDocument/2006/relationships/font" Target="fonts/SourceSansPro-italic.fntdata"/><Relationship Id="rId12" Type="http://schemas.openxmlformats.org/officeDocument/2006/relationships/slide" Target="slides/slide8.xml"/><Relationship Id="rId56" Type="http://schemas.openxmlformats.org/officeDocument/2006/relationships/font" Target="fonts/SourceSansPro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8" Type="http://schemas.openxmlformats.org/officeDocument/2006/relationships/font" Target="fonts/SourceSansPro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dfwworld.org/file/education/AWQ2017StudyGuide.pdf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cnn.com/specials/student-news-transcripts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JWAC Meeting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February 22,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JWAC in February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Verdana"/>
              <a:buChar char="➔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Feb 22: WorldQuest cram session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Verdana"/>
              <a:buChar char="➔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Feb 23 (Thursday): WorldQuest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Verdana"/>
              <a:buChar char="➔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Mar 1: Regular JWAC meeting</a:t>
            </a:r>
          </a:p>
          <a:p>
            <a:pPr indent="-3429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Verdana"/>
              <a:buChar char="◆"/>
            </a:pP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Introducing Model UN</a:t>
            </a:r>
          </a:p>
          <a:p>
            <a:pPr indent="-342900" lvl="1" marL="914400">
              <a:spcBef>
                <a:spcPts val="0"/>
              </a:spcBef>
              <a:buClr>
                <a:srgbClr val="000000"/>
              </a:buClr>
              <a:buSzPct val="100000"/>
              <a:buFont typeface="Verdana"/>
              <a:buChar char="◆"/>
            </a:pP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Group activities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WorldQuest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21700" y="243575"/>
            <a:ext cx="4045200" cy="1674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WorldQuest?</a:t>
            </a:r>
          </a:p>
        </p:txBody>
      </p:sp>
      <p:sp>
        <p:nvSpPr>
          <p:cNvPr id="121" name="Shape 1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>
                <a:solidFill>
                  <a:srgbClr val="FFFFFF"/>
                </a:solidFill>
              </a:rPr>
              <a:t>Tomorrow!!!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b="1" lang="en">
                <a:solidFill>
                  <a:srgbClr val="FFFFFF"/>
                </a:solidFill>
              </a:rPr>
              <a:t>Thursday, February 23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b="1" lang="en">
                <a:solidFill>
                  <a:srgbClr val="FFFFFF"/>
                </a:solidFill>
              </a:rPr>
              <a:t>8am-1:30pm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b="1" lang="en">
                <a:solidFill>
                  <a:srgbClr val="FFFFFF"/>
                </a:solidFill>
              </a:rPr>
              <a:t>UT Arlington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600">
              <a:solidFill>
                <a:srgbClr val="FFFFFF"/>
              </a:solidFill>
            </a:endParaRP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10 topics, 100 MC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30 seconds per question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Around 100 teams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915" y="1911375"/>
            <a:ext cx="4158776" cy="282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Today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➔"/>
            </a:pPr>
            <a:r>
              <a:rPr lang="en" sz="2400"/>
              <a:t>Collect</a:t>
            </a:r>
          </a:p>
          <a:p>
            <a:pPr indent="-381000" lvl="1" marL="914400" rtl="0">
              <a:spcBef>
                <a:spcPts val="0"/>
              </a:spcBef>
              <a:buSzPct val="100000"/>
              <a:buChar char="◆"/>
            </a:pPr>
            <a:r>
              <a:rPr lang="en" sz="2400"/>
              <a:t>Photo Release forms</a:t>
            </a:r>
          </a:p>
          <a:p>
            <a:pPr indent="-381000" lvl="1" marL="914400" rtl="0">
              <a:spcBef>
                <a:spcPts val="0"/>
              </a:spcBef>
              <a:buSzPct val="100000"/>
              <a:buChar char="◆"/>
            </a:pPr>
            <a:r>
              <a:rPr lang="en" sz="2400"/>
              <a:t>Emergency forms</a:t>
            </a:r>
          </a:p>
          <a:p>
            <a:pPr indent="-381000" lvl="1" marL="914400" rtl="0">
              <a:spcBef>
                <a:spcPts val="0"/>
              </a:spcBef>
              <a:buSzPct val="100000"/>
              <a:buChar char="◆"/>
            </a:pPr>
            <a:r>
              <a:rPr lang="en" sz="2400"/>
              <a:t>$7 registration fee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WorldQuest Information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b="17803" l="11670" r="10423" t="0"/>
          <a:stretch/>
        </p:blipFill>
        <p:spPr>
          <a:xfrm>
            <a:off x="5777175" y="117157"/>
            <a:ext cx="3131324" cy="483271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Char char="➔"/>
            </a:pPr>
            <a:r>
              <a:rPr lang="en" sz="2000"/>
              <a:t>When: February 23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➔"/>
            </a:pPr>
            <a:r>
              <a:rPr lang="en" sz="2000"/>
              <a:t>Where: 6:30am PAC entrance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➔"/>
            </a:pPr>
            <a:r>
              <a:rPr lang="en" sz="2000"/>
              <a:t>Dress: Business casual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➔"/>
            </a:pPr>
            <a:r>
              <a:rPr lang="en" sz="2000"/>
              <a:t>Bring:</a:t>
            </a:r>
          </a:p>
          <a:p>
            <a:pPr indent="-355600" lvl="1" marL="914400" rtl="0">
              <a:spcBef>
                <a:spcPts val="0"/>
              </a:spcBef>
              <a:buSzPct val="100000"/>
              <a:buChar char="◆"/>
            </a:pPr>
            <a:r>
              <a:rPr lang="en" sz="2000"/>
              <a:t>2 forms (originals)</a:t>
            </a:r>
          </a:p>
          <a:p>
            <a:pPr indent="-355600" lvl="1" marL="914400" rtl="0">
              <a:spcBef>
                <a:spcPts val="0"/>
              </a:spcBef>
              <a:buSzPct val="100000"/>
              <a:buChar char="◆"/>
            </a:pPr>
            <a:r>
              <a:rPr lang="en" sz="2000"/>
              <a:t>Pencil and paper (optional)</a:t>
            </a:r>
          </a:p>
          <a:p>
            <a:pPr indent="-355600" lvl="1" marL="914400" rtl="0">
              <a:spcBef>
                <a:spcPts val="0"/>
              </a:spcBef>
              <a:buSzPct val="100000"/>
              <a:buChar char="◆"/>
            </a:pPr>
            <a:r>
              <a:rPr lang="en" sz="2000"/>
              <a:t>A smile :)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WorldQuest Cram Session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1229875"/>
            <a:ext cx="42522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Char char="➔"/>
            </a:pPr>
            <a:r>
              <a:rPr lang="en">
                <a:solidFill>
                  <a:srgbClr val="999999"/>
                </a:solidFill>
              </a:rPr>
              <a:t>Current Events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Char char="➔"/>
            </a:pPr>
            <a:r>
              <a:rPr lang="en">
                <a:solidFill>
                  <a:srgbClr val="999999"/>
                </a:solidFill>
              </a:rPr>
              <a:t>Great Decisions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Char char="➔"/>
            </a:pPr>
            <a:r>
              <a:rPr lang="en">
                <a:solidFill>
                  <a:srgbClr val="999999"/>
                </a:solidFill>
              </a:rPr>
              <a:t>Peace and Conflict in Today’s World (USIP)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Char char="➔"/>
            </a:pPr>
            <a:r>
              <a:rPr lang="en">
                <a:solidFill>
                  <a:srgbClr val="999999"/>
                </a:solidFill>
              </a:rPr>
              <a:t>Combating Infectious Disease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Char char="➔"/>
            </a:pPr>
            <a:r>
              <a:rPr lang="en">
                <a:solidFill>
                  <a:srgbClr val="999999"/>
                </a:solidFill>
              </a:rPr>
              <a:t>European Union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4604150" y="1217350"/>
            <a:ext cx="42522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Char char="➔"/>
            </a:pPr>
            <a:r>
              <a:rPr lang="en">
                <a:solidFill>
                  <a:srgbClr val="999999"/>
                </a:solidFill>
              </a:rPr>
              <a:t>Countering Violent Extremism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Char char="➔"/>
            </a:pPr>
            <a:r>
              <a:rPr lang="en">
                <a:solidFill>
                  <a:srgbClr val="999999"/>
                </a:solidFill>
              </a:rPr>
              <a:t>Turkey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Char char="➔"/>
            </a:pPr>
            <a:r>
              <a:rPr lang="en">
                <a:solidFill>
                  <a:srgbClr val="999999"/>
                </a:solidFill>
              </a:rPr>
              <a:t>Global Megacities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Char char="➔"/>
            </a:pPr>
            <a:r>
              <a:rPr lang="en">
                <a:solidFill>
                  <a:srgbClr val="999999"/>
                </a:solidFill>
              </a:rPr>
              <a:t>China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Char char="➔"/>
            </a:pPr>
            <a:r>
              <a:rPr lang="en">
                <a:solidFill>
                  <a:srgbClr val="999999"/>
                </a:solidFill>
              </a:rPr>
              <a:t>Women in Technology 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4773350" y="3920400"/>
            <a:ext cx="3913800" cy="879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700" u="sng">
                <a:latin typeface="Roboto"/>
                <a:ea typeface="Roboto"/>
                <a:cs typeface="Roboto"/>
                <a:sym typeface="Roboto"/>
                <a:hlinkClick r:id="rId3"/>
              </a:rPr>
              <a:t>http://www.dfwworld.org/file/education/AWQ2017StudyGuide.pdf</a:t>
            </a:r>
            <a:r>
              <a:rPr b="1" lang="en" sz="1700"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Great Decisions Review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 1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11700" y="1152475"/>
            <a:ext cx="8520600" cy="374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 leader was the former President of Syria (1971-2000)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King Abdullah II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Hafez al-Assad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Muhammad Morsi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Bashar al-Assad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 1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311700" y="1152475"/>
            <a:ext cx="8520600" cy="374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 leader was the former President of Syria (1971-2000)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King Abdullah II</a:t>
            </a:r>
          </a:p>
          <a:p>
            <a:pPr indent="-381000" lvl="0" marL="457200" rtl="0">
              <a:spcBef>
                <a:spcPts val="0"/>
              </a:spcBef>
              <a:buClr>
                <a:srgbClr val="0000FF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Hafez al-Assad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Muhammad Morsi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Bashar al-Assad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 2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311700" y="1152475"/>
            <a:ext cx="8520600" cy="374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84615"/>
              <a:buFont typeface="Arial"/>
              <a:buNone/>
            </a:pPr>
            <a:r>
              <a:rPr b="1" lang="en" sz="125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What was a detention center used by the US Military during the Iraq War?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Camp Bucca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Dabiq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Mahdi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Arch of Triumph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425825"/>
            <a:ext cx="8520600" cy="117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CNN 10 </a:t>
            </a:r>
            <a:r>
              <a:rPr lang="en" sz="1400"/>
              <a:t>(r.i.p. Student News)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>
              <a:spcBef>
                <a:spcPts val="0"/>
              </a:spcBef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http://www.cnn.com/specials/student-news-transcripts</a:t>
            </a:r>
            <a:r>
              <a:rPr lang="en" sz="300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 2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311700" y="1152475"/>
            <a:ext cx="8520600" cy="374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84615"/>
              <a:buFont typeface="Arial"/>
              <a:buNone/>
            </a:pPr>
            <a:r>
              <a:rPr b="1" lang="en" sz="125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What was a detention center used by the US Military during the Iraq War?</a:t>
            </a:r>
          </a:p>
          <a:p>
            <a:pPr indent="-381000" lvl="0" marL="457200" rtl="0">
              <a:spcBef>
                <a:spcPts val="0"/>
              </a:spcBef>
              <a:buClr>
                <a:srgbClr val="0000FF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Camp Bucca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Dabiq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Mahdi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Arch of Triumph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 3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311700" y="1152475"/>
            <a:ext cx="8520600" cy="374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84615"/>
              <a:buFont typeface="Arial"/>
              <a:buNone/>
            </a:pPr>
            <a:r>
              <a:rPr b="1" lang="en" sz="125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What was Iraq's dominant political party during Saddam Hussein's rule (1968-2003)?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Kobani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Sunni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Baath Party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Yazidis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 3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311700" y="1152475"/>
            <a:ext cx="8520600" cy="374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84615"/>
              <a:buFont typeface="Arial"/>
              <a:buNone/>
            </a:pPr>
            <a:r>
              <a:rPr b="1" lang="en" sz="125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What was Iraq's dominant political party during Saddam Hussein's rule (1968-2003)?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Kobani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Sunni</a:t>
            </a:r>
          </a:p>
          <a:p>
            <a:pPr indent="-381000" lvl="0" marL="457200" rtl="0">
              <a:spcBef>
                <a:spcPts val="0"/>
              </a:spcBef>
              <a:buClr>
                <a:srgbClr val="0000FF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Baath Party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Yazidis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 4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311700" y="1152475"/>
            <a:ext cx="8520600" cy="374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84615"/>
              <a:buFont typeface="Arial"/>
              <a:buNone/>
            </a:pPr>
            <a:r>
              <a:rPr b="1" lang="en" sz="125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What happened in 1975?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3x1 Project for Migrants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Universal Declaration of Human Rights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Partition of British Palestine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ILO Convention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 4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311700" y="1152475"/>
            <a:ext cx="8520600" cy="374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84615"/>
              <a:buFont typeface="Arial"/>
              <a:buNone/>
            </a:pPr>
            <a:r>
              <a:rPr b="1" lang="en" sz="125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What happened in 1975?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3x1 Project for Migrants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Universal Declaration of Human Rights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Partition of British Palestine</a:t>
            </a:r>
          </a:p>
          <a:p>
            <a:pPr indent="-381000" lvl="0" marL="457200" rtl="0">
              <a:spcBef>
                <a:spcPts val="0"/>
              </a:spcBef>
              <a:buClr>
                <a:srgbClr val="0000FF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ILO Convention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 5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311700" y="1152475"/>
            <a:ext cx="8520600" cy="374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84615"/>
              <a:buFont typeface="Arial"/>
              <a:buNone/>
            </a:pPr>
            <a:r>
              <a:rPr b="1" lang="en" sz="125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Who plunged the country into instability, which led to the current Libyan civil war?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Muammar Qaddafi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Al-Nahda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Abd Rabbuh Mansur Hadi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Recep Tayyip Erdogan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 5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311700" y="1152475"/>
            <a:ext cx="8520600" cy="374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84615"/>
              <a:buFont typeface="Arial"/>
              <a:buNone/>
            </a:pPr>
            <a:r>
              <a:rPr b="1" lang="en" sz="125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Who plunged the country into instability, which led to the current Libyan civil war?</a:t>
            </a:r>
          </a:p>
          <a:p>
            <a:pPr indent="-381000" lvl="0" marL="457200" rtl="0">
              <a:spcBef>
                <a:spcPts val="0"/>
              </a:spcBef>
              <a:buClr>
                <a:srgbClr val="0000FF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Muammar Qaddafi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Al-Nahda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Abd Rabbuh Mansur Hadi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Recep Tayyip Erdogan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 6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311700" y="1152475"/>
            <a:ext cx="8520600" cy="374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84615"/>
              <a:buFont typeface="Arial"/>
              <a:buNone/>
            </a:pPr>
            <a:r>
              <a:rPr b="1" lang="en" sz="125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Who is the 8th and current UN Secretary-General?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AutoNum type="alphaUcParenR"/>
            </a:pPr>
            <a:r>
              <a:rPr lang="en" sz="24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Kofi Annan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AutoNum type="alphaUcParenR"/>
            </a:pPr>
            <a:r>
              <a:rPr lang="en" sz="24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Margaret Joan Anstee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AutoNum type="alphaUcParenR"/>
            </a:pPr>
            <a:r>
              <a:rPr lang="en" sz="24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Trygve Lie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AutoNum type="alphaUcParenR"/>
            </a:pPr>
            <a:r>
              <a:rPr lang="en" sz="24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Ban Ki-Moon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 6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311700" y="1152475"/>
            <a:ext cx="8520600" cy="374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84615"/>
              <a:buFont typeface="Arial"/>
              <a:buNone/>
            </a:pPr>
            <a:r>
              <a:rPr b="1" lang="en" sz="125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Who is the 8th and current UN Secretary-General?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AutoNum type="alphaUcParenR"/>
            </a:pPr>
            <a:r>
              <a:rPr lang="en" sz="24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Kofi Annan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AutoNum type="alphaUcParenR"/>
            </a:pPr>
            <a:r>
              <a:rPr lang="en" sz="24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Margaret Joan Anstee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AutoNum type="alphaUcParenR"/>
            </a:pPr>
            <a:r>
              <a:rPr lang="en" sz="24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Trygve Lie</a:t>
            </a:r>
          </a:p>
          <a:p>
            <a:pPr indent="-381000" lvl="0" marL="457200" rtl="0">
              <a:spcBef>
                <a:spcPts val="0"/>
              </a:spcBef>
              <a:buClr>
                <a:srgbClr val="0000FF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Ban Ki-Moon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 7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311700" y="1152475"/>
            <a:ext cx="8520600" cy="374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84615"/>
              <a:buFont typeface="Arial"/>
              <a:buNone/>
            </a:pPr>
            <a:r>
              <a:rPr b="1" lang="en" sz="125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Who was the former President and Prime Minister of Cuba and leader of the Cuban Revolution?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AutoNum type="alphaUcParenR"/>
            </a:pPr>
            <a:r>
              <a:rPr lang="en" sz="24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Miguel Diaz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AutoNum type="alphaUcParenR"/>
            </a:pPr>
            <a:r>
              <a:rPr lang="en" sz="24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Raul Castro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AutoNum type="alphaUcParenR"/>
            </a:pPr>
            <a:r>
              <a:rPr lang="en" sz="24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Fidel Castro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AutoNum type="alphaUcParenR"/>
            </a:pPr>
            <a:r>
              <a:rPr lang="en" sz="24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Alan Gross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90250" y="526350"/>
            <a:ext cx="57771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Weekly News Quiz!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 7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311700" y="1152475"/>
            <a:ext cx="8520600" cy="374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84615"/>
              <a:buFont typeface="Arial"/>
              <a:buNone/>
            </a:pPr>
            <a:r>
              <a:rPr b="1" lang="en" sz="125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Who was the former President and Prime Minister of Cuba and leader of the Cuban Revolution?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AutoNum type="alphaUcParenR"/>
            </a:pPr>
            <a:r>
              <a:rPr lang="en" sz="24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Miguel Diaz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AutoNum type="alphaUcParenR"/>
            </a:pPr>
            <a:r>
              <a:rPr lang="en" sz="24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Raul Castro</a:t>
            </a:r>
          </a:p>
          <a:p>
            <a:pPr indent="-381000" lvl="0" marL="457200" rtl="0">
              <a:spcBef>
                <a:spcPts val="0"/>
              </a:spcBef>
              <a:buClr>
                <a:srgbClr val="0000FF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Fidel Castro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AutoNum type="alphaUcParenR"/>
            </a:pPr>
            <a:r>
              <a:rPr lang="en" sz="24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Alan Gross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 8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311700" y="1152475"/>
            <a:ext cx="8520600" cy="374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84615"/>
              <a:buFont typeface="Arial"/>
              <a:buNone/>
            </a:pPr>
            <a:r>
              <a:rPr b="1" lang="en" sz="125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Who has been the President of the People’s Republic of China since 2013?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AutoNum type="alphaUcParenR"/>
            </a:pPr>
            <a:r>
              <a:rPr lang="en" sz="24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Jin XiPing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AutoNum type="alphaUcParenR"/>
            </a:pPr>
            <a:r>
              <a:rPr lang="en" sz="24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Lee Myung-bak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AutoNum type="alphaUcParenR"/>
            </a:pPr>
            <a:r>
              <a:rPr lang="en" sz="24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Kim Jong Un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AutoNum type="alphaUcParenR"/>
            </a:pPr>
            <a:r>
              <a:rPr lang="en" sz="24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Xi JinPing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 8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311700" y="1152475"/>
            <a:ext cx="8520600" cy="374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84615"/>
              <a:buFont typeface="Arial"/>
              <a:buNone/>
            </a:pPr>
            <a:r>
              <a:rPr b="1" lang="en" sz="125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Who has been the President of the People’s Republic of China since 2013?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AutoNum type="alphaUcParenR"/>
            </a:pPr>
            <a:r>
              <a:rPr lang="en" sz="24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Jin XiPing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AutoNum type="alphaUcParenR"/>
            </a:pPr>
            <a:r>
              <a:rPr lang="en" sz="24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Lee Myung-bak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AutoNum type="alphaUcParenR"/>
            </a:pPr>
            <a:r>
              <a:rPr lang="en" sz="24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Kim Jong Un</a:t>
            </a:r>
          </a:p>
          <a:p>
            <a:pPr indent="-381000" lvl="0" marL="457200" rtl="0">
              <a:spcBef>
                <a:spcPts val="0"/>
              </a:spcBef>
              <a:buClr>
                <a:srgbClr val="0000FF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Xi JinPing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 9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311700" y="1152475"/>
            <a:ext cx="8520600" cy="374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84615"/>
              <a:buFont typeface="Arial"/>
              <a:buNone/>
            </a:pPr>
            <a:r>
              <a:rPr b="1" lang="en" sz="125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An international agreement adopted in Kyoto, Japan on December 11, 1997?</a:t>
            </a:r>
          </a:p>
          <a:p>
            <a:pPr indent="-3810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Ramsar Convention</a:t>
            </a:r>
          </a:p>
          <a:p>
            <a:pPr indent="-3810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Greenpeace</a:t>
            </a:r>
          </a:p>
          <a:p>
            <a:pPr indent="-3810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Kyoto Protocol</a:t>
            </a:r>
          </a:p>
          <a:p>
            <a:pPr indent="-3810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U.S. Climate Action Plan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 9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311700" y="1152475"/>
            <a:ext cx="8520600" cy="374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84615"/>
              <a:buFont typeface="Arial"/>
              <a:buNone/>
            </a:pPr>
            <a:r>
              <a:rPr b="1" lang="en" sz="125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An international agreement adopted in Kyoto, Japan on December 11, 1997?</a:t>
            </a:r>
          </a:p>
          <a:p>
            <a:pPr indent="-3810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Ramsar Convention</a:t>
            </a:r>
          </a:p>
          <a:p>
            <a:pPr indent="-3810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Greenpeace</a:t>
            </a:r>
          </a:p>
          <a:p>
            <a:pPr indent="-381000" lvl="0" marL="457200" rtl="0">
              <a:spcBef>
                <a:spcPts val="0"/>
              </a:spcBef>
              <a:buClr>
                <a:srgbClr val="0000FF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Kyoto Protocol</a:t>
            </a:r>
          </a:p>
          <a:p>
            <a:pPr indent="-3810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U.S. Climate Action Plan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 10</a:t>
            </a: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311700" y="1152475"/>
            <a:ext cx="8520600" cy="374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84615"/>
              <a:buFont typeface="Arial"/>
              <a:buNone/>
            </a:pPr>
            <a:r>
              <a:rPr b="1" lang="en" sz="125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 longstanding dispute between Korea and Japan over what?</a:t>
            </a:r>
          </a:p>
          <a:p>
            <a:pPr indent="-3810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Cold War</a:t>
            </a:r>
          </a:p>
          <a:p>
            <a:pPr indent="-3810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Eurasia Initiative</a:t>
            </a:r>
          </a:p>
          <a:p>
            <a:pPr indent="-3810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Dokdo/Takeshima Islands</a:t>
            </a:r>
          </a:p>
          <a:p>
            <a:pPr indent="-3810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Yakusuni Shrine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 10</a:t>
            </a:r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311700" y="1152475"/>
            <a:ext cx="8520600" cy="374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84615"/>
              <a:buFont typeface="Arial"/>
              <a:buNone/>
            </a:pPr>
            <a:r>
              <a:rPr b="1" lang="en" sz="125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 longstanding dispute between Korea and Japan over what?</a:t>
            </a:r>
          </a:p>
          <a:p>
            <a:pPr indent="-3810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Cold War</a:t>
            </a:r>
          </a:p>
          <a:p>
            <a:pPr indent="-3810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Eurasia Initiative</a:t>
            </a:r>
          </a:p>
          <a:p>
            <a:pPr indent="-381000" lvl="0" marL="457200" rtl="0">
              <a:spcBef>
                <a:spcPts val="0"/>
              </a:spcBef>
              <a:buClr>
                <a:srgbClr val="0000FF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Dokdo/Takeshima Islands</a:t>
            </a:r>
          </a:p>
          <a:p>
            <a:pPr indent="-3810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Calibri"/>
              <a:buAutoNum type="alphaUcParenR"/>
            </a:pPr>
            <a:r>
              <a:rPr lang="en" sz="24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Yakusuni Shrine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51C75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490250" y="526350"/>
            <a:ext cx="62358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Next week’s </a:t>
            </a:r>
            <a:r>
              <a:rPr lang="en"/>
              <a:t>Meeting</a:t>
            </a:r>
            <a:r>
              <a:rPr b="1" lang="en"/>
              <a:t>: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Regular JWAC Meeting :)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51C75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598100" y="751600"/>
            <a:ext cx="8063400" cy="37656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Meeting adjourned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457200" lvl="0" marL="1828800" rtl="0" algn="l">
              <a:spcBef>
                <a:spcPts val="0"/>
              </a:spcBef>
              <a:buNone/>
            </a:pPr>
            <a:r>
              <a:rPr lang="en"/>
              <a:t>See you next week!</a:t>
            </a:r>
          </a:p>
          <a:p>
            <a:pPr indent="0" lvl="0" marL="32004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4572000" rtl="0" algn="l">
              <a:spcBef>
                <a:spcPts val="0"/>
              </a:spcBef>
              <a:buNone/>
            </a:pPr>
            <a:r>
              <a:rPr lang="en"/>
              <a:t>   Keep studying :)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 1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152475"/>
            <a:ext cx="8520600" cy="374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Kim Jong-nam, the half-brother of North Korean leader Kim Jong-un, was assassinated at an airport in ..?...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South Korea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Indonesia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Malaysia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Japan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6190"/>
              <a:buFont typeface="Arial"/>
              <a:buNone/>
            </a:pPr>
            <a:r>
              <a:rPr lang="en"/>
              <a:t>Question 2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President Trump held a campaign-style rally in ..?.. on Saturday, saying “Life is a campaign.”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Florida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California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New York</a:t>
            </a:r>
          </a:p>
          <a:p>
            <a:pPr indent="-3810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New Hampshire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6190"/>
              <a:buFont typeface="Arial"/>
              <a:buNone/>
            </a:pPr>
            <a:r>
              <a:rPr lang="en"/>
              <a:t>Question 3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so-called “weather bomb” brought torrential rains to the state of ..?.. causing flooding, mudslides, power cuts, and at least five deaths.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Florida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California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Colorado</a:t>
            </a:r>
          </a:p>
          <a:p>
            <a:pPr indent="-3810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Washington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6190"/>
              <a:buFont typeface="Arial"/>
              <a:buNone/>
            </a:pPr>
            <a:r>
              <a:rPr lang="en"/>
              <a:t>Question 4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Scott Pruitt was confirmed as the head of the ..?.., despite being one of the agency’s top critics.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Department of Interior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FDA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Department of Energy</a:t>
            </a:r>
          </a:p>
          <a:p>
            <a:pPr indent="-3810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EPA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6190"/>
              <a:buFont typeface="Arial"/>
              <a:buNone/>
            </a:pPr>
            <a:r>
              <a:rPr lang="en"/>
              <a:t>Question 5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Iraqi forces launched an offensive against the last ISIS stronghold in the key city of ..?..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Mosul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Fallujah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Tikrit</a:t>
            </a:r>
          </a:p>
          <a:p>
            <a:pPr indent="-3810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Aleppo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9D9D9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90250" y="526350"/>
            <a:ext cx="28017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Answers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3528675" y="526300"/>
            <a:ext cx="4790700" cy="40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533400" lvl="0" marL="457200" rtl="0" algn="ctr">
              <a:spcBef>
                <a:spcPts val="0"/>
              </a:spcBef>
              <a:buSzPct val="100000"/>
              <a:buAutoNum type="arabicParenR"/>
            </a:pPr>
            <a:r>
              <a:rPr lang="en" sz="4800"/>
              <a:t> 	C</a:t>
            </a:r>
          </a:p>
          <a:p>
            <a:pPr indent="-533400" lvl="0" marL="457200" rtl="0" algn="ctr">
              <a:spcBef>
                <a:spcPts val="0"/>
              </a:spcBef>
              <a:buSzPct val="100000"/>
              <a:buAutoNum type="arabicParenR"/>
            </a:pPr>
            <a:r>
              <a:rPr lang="en" sz="4800"/>
              <a:t> 	A</a:t>
            </a:r>
          </a:p>
          <a:p>
            <a:pPr indent="-533400" lvl="0" marL="457200" rtl="0" algn="ctr">
              <a:spcBef>
                <a:spcPts val="0"/>
              </a:spcBef>
              <a:buSzPct val="100000"/>
              <a:buAutoNum type="arabicParenR"/>
            </a:pPr>
            <a:r>
              <a:rPr lang="en" sz="4800"/>
              <a:t> 	B</a:t>
            </a:r>
          </a:p>
          <a:p>
            <a:pPr indent="-533400" lvl="0" marL="457200" rtl="0" algn="ctr">
              <a:spcBef>
                <a:spcPts val="0"/>
              </a:spcBef>
              <a:buSzPct val="100000"/>
              <a:buAutoNum type="arabicParenR"/>
            </a:pPr>
            <a:r>
              <a:rPr lang="en" sz="4800"/>
              <a:t> 	D</a:t>
            </a:r>
          </a:p>
          <a:p>
            <a:pPr indent="-533400" lvl="0" marL="457200" rtl="0" algn="ctr">
              <a:spcBef>
                <a:spcPts val="0"/>
              </a:spcBef>
              <a:buSzPct val="100000"/>
              <a:buAutoNum type="arabicParenR"/>
            </a:pPr>
            <a:r>
              <a:rPr lang="en" sz="4800"/>
              <a:t> 	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