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Raleway"/>
      <p:regular r:id="rId34"/>
      <p:bold r:id="rId35"/>
      <p:italic r:id="rId36"/>
      <p:boldItalic r:id="rId37"/>
    </p:embeddedFont>
    <p:embeddedFont>
      <p:font typeface="Roboto"/>
      <p:regular r:id="rId38"/>
      <p:bold r:id="rId39"/>
      <p:italic r:id="rId40"/>
      <p:boldItalic r:id="rId41"/>
    </p:embeddedFont>
    <p:embeddedFont>
      <p:font typeface="Source Sans Pr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schemas.openxmlformats.org/officeDocument/2006/relationships/font" Target="fonts/SourceSansPro-regular.fnt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44" Type="http://schemas.openxmlformats.org/officeDocument/2006/relationships/font" Target="fonts/SourceSansPro-italic.fntdata"/><Relationship Id="rId21" Type="http://schemas.openxmlformats.org/officeDocument/2006/relationships/slide" Target="slides/slide16.xml"/><Relationship Id="rId43" Type="http://schemas.openxmlformats.org/officeDocument/2006/relationships/font" Target="fonts/SourceSansPro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aleway-bold.fntdata"/><Relationship Id="rId12" Type="http://schemas.openxmlformats.org/officeDocument/2006/relationships/slide" Target="slides/slide7.xml"/><Relationship Id="rId34" Type="http://schemas.openxmlformats.org/officeDocument/2006/relationships/font" Target="fonts/Raleway-regular.fntdata"/><Relationship Id="rId15" Type="http://schemas.openxmlformats.org/officeDocument/2006/relationships/slide" Target="slides/slide10.xml"/><Relationship Id="rId37" Type="http://schemas.openxmlformats.org/officeDocument/2006/relationships/font" Target="fonts/Raleway-boldItalic.fntdata"/><Relationship Id="rId14" Type="http://schemas.openxmlformats.org/officeDocument/2006/relationships/slide" Target="slides/slide9.xml"/><Relationship Id="rId36" Type="http://schemas.openxmlformats.org/officeDocument/2006/relationships/font" Target="fonts/Raleway-italic.fntdata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Shape 5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60" name="Shape 6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79" name="Shape 79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1" name="Shape 10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Shape 10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0" name="Shape 1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Shape 111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Shape 1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20" name="Shape 1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2017/01/17/studentnews/ten-content-weds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dfwworld.org/file/education/AWQ2017StudyGuide.pdf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play.kahoot.it/#/k/2d794646-0748-4631-af8b-7c096b793a09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lenhsjwac.weebly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Meeting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January 31,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Serena Williams beat her sister in straight sets to win the ..?.. Open for the seventh time, earning her 23rd Grand Slam singles title.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Australian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British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French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U.S.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Chinese New Year began on January 28th, marking the start of the Year of the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Monkey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Rooster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Horse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Rabbit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his first week, President Trump withdrew the U.S. from the massive trade deal, called the ..?.. Partnership.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Trans-Atlantic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Middle East Free Trade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Pan-Asian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Trans-Pacific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Former Kansas Congressman Mike Pompeo was sworn in as director of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FBI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Homeland Security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CIA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NSA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6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Legendary British actor ..?.., known for his roles in “The Elephant Man,” and the “Harry Potter” series, died at 77.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Ian McKellen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Alan Rickman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Terence Stamp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John Hurt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7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Mexican President ..?.. cancelled his meeting with Trump, after the president signed an order to build a wall between the countries, and said Mexico would pay for it.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Ernesto Zedillo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Felipe Calderon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Vicente Fox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Enrique Pena Nieto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8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new administration had its first full-blown foreign policy clash after the President of Mexico canceled a meeting with Mr. Trump because of his plans to build aboder wall and suggestions that ..?.. could help pay for it.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ban on avocados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20% tax on Mexican imports to the U.S.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50% tax on American exports to Mexico</a:t>
            </a:r>
          </a:p>
          <a:p>
            <a:pPr indent="-3683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Solar panels along the Mexican border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9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Abortion opponents gathered on January 27 in Washington for their annual march, which has taken place every year since 1974 to protest the Supreme Court’s 44-year-old ..?.. decision from 1973.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Korematsu v. United States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Marbury v. Madison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Plessy v. Ferguson</a:t>
            </a:r>
          </a:p>
          <a:p>
            <a:pPr indent="-3683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Roe v. Wade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10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Gunmen opened fire in a ..?.. in the city of Quebec on January 29, killing six people and wounding eight others in what Prime Minister Justin Trudeau called a “terrorist attack on Muslims.”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Baptist church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Catholic church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Mosque</a:t>
            </a: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2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Synagogue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35286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6255821" y="564504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6) 	D	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7) 	D	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8) 	B	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9) 	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10)	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CNN 10 </a:t>
            </a:r>
            <a:r>
              <a:rPr lang="en" sz="1400"/>
              <a:t>(r.i.p. Student News)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http://www.cnn.com/2017/01/17/studentnews/ten-content-weds/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321700" y="243575"/>
            <a:ext cx="4045200" cy="1674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WorldQuest?</a:t>
            </a:r>
          </a:p>
        </p:txBody>
      </p:sp>
      <p:sp>
        <p:nvSpPr>
          <p:cNvPr id="254" name="Shape 25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>
                <a:solidFill>
                  <a:srgbClr val="FFFFFF"/>
                </a:solidFill>
              </a:rPr>
              <a:t>3 WEEKS LEFT!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b="1" lang="en">
                <a:solidFill>
                  <a:srgbClr val="FFFFFF"/>
                </a:solidFill>
              </a:rPr>
              <a:t>Thursday, February 23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b="1" lang="en">
                <a:solidFill>
                  <a:srgbClr val="FFFFFF"/>
                </a:solidFill>
              </a:rPr>
              <a:t>8am-1:30pm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b="1" lang="en">
                <a:solidFill>
                  <a:srgbClr val="FFFFFF"/>
                </a:solidFill>
              </a:rPr>
              <a:t>UT Arlington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600">
              <a:solidFill>
                <a:srgbClr val="FFFFFF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10 topics, 100 multiple-choice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Around 100 teams around the area compete in the event</a:t>
            </a:r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915" y="1911375"/>
            <a:ext cx="4158776" cy="28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 Topics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311700" y="1229875"/>
            <a:ext cx="4252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Current Events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Great Decisions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Peace and Conflict in Today’s World (USIP)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Combating Infectious Disease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Char char="➔"/>
            </a:pPr>
            <a:r>
              <a:rPr lang="en">
                <a:solidFill>
                  <a:srgbClr val="FF0000"/>
                </a:solidFill>
              </a:rPr>
              <a:t>European Union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4604150" y="1217350"/>
            <a:ext cx="4252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Char char="➔"/>
            </a:pPr>
            <a:r>
              <a:rPr lang="en">
                <a:solidFill>
                  <a:srgbClr val="FF0000"/>
                </a:solidFill>
              </a:rPr>
              <a:t>Countering Violent Extremism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Turkey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Global Megacities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China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Women in Technology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2" type="body"/>
          </p:nvPr>
        </p:nvSpPr>
        <p:spPr>
          <a:xfrm>
            <a:off x="216725" y="876600"/>
            <a:ext cx="42861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Today’s Topic: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i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European Union &amp;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i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Countering Violent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i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Extremism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4931575" y="875700"/>
            <a:ext cx="3913800" cy="134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7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Study Guide Link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700" u="sng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http://www.dfwworld.org/file/education/AWQ2017StudyGuide.pdf</a:t>
            </a:r>
            <a:r>
              <a:rPr b="1" lang="en" sz="17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*Study your best 2 topics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*Finalize teams of 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European Union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000"/>
              <a:t>Politico-economic community with </a:t>
            </a:r>
            <a:r>
              <a:rPr lang="en" sz="2000"/>
              <a:t>28 member states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000"/>
              <a:t>Officially created on November 1, 1993 (dates back to the end of WW2)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000"/>
              <a:t>Strives to provide peace, stability, and support throughout Europe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000"/>
              <a:t>Aims to stimulate economic growth through free trade &amp; a single market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Countering Violent Extremism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Threat of terrorism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al-Qaeda and ISIL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Possible strategies to diminish onset violence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Hope of protecting the universal rights and freedoms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*This topic not only examines the causes of violent extremism, but also determines prevention strategies to reaching peaceful resolutions.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Kahoot</a:t>
            </a:r>
          </a:p>
        </p:txBody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European Union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BBC News - What is the EU and how does it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PBS - 8 things you didn’t know about the EU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CIVITAS - Overview of the European Union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Countering Violent Extremism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United Nations - UN Secretary-General</a:t>
            </a:r>
            <a:r>
              <a:rPr lang="en"/>
              <a:t>...</a:t>
            </a:r>
            <a:r>
              <a:rPr lang="en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Center for Security Studies - The Concept of Countering Violent Extremism, pg 1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Brookings Institution - It happens on the pavement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https://play.kahoot.it/#/k/2d794646-0748-4631-af8b-7c096b793a09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51C75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490250" y="526350"/>
            <a:ext cx="6235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Next week’s topic: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FFFF"/>
              </a:solidFill>
            </a:endParaRP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Source Sans Pro"/>
              <a:buChar char="-"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Turkey &amp; Global Megacities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Source Sans Pro"/>
              <a:buChar char="-"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Final WorldQuest Mock Test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51C75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598100" y="912747"/>
            <a:ext cx="8222100" cy="3515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Meeting adjourned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3200400" rtl="0">
              <a:spcBef>
                <a:spcPts val="0"/>
              </a:spcBef>
              <a:buNone/>
            </a:pPr>
            <a:r>
              <a:rPr lang="en"/>
              <a:t>See you next week!</a:t>
            </a:r>
          </a:p>
          <a:p>
            <a:pPr indent="0" lvl="0" marL="3200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Keep studying :)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Meeting information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Every Wednesday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 or the cafeteria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Communications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Remind - DFW JWAC Members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JWAC Registration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in February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Feb 8: Final WorldQuest mock test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Feb 8 (evening): Top 12 individuals announced through Remind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Feb 15: WorldQuest cram session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Feb 22: WorldQuest cram session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Feb 23 (Thursday): WorldQuest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>
                <a:solidFill>
                  <a:srgbClr val="000000"/>
                </a:solidFill>
              </a:rPr>
              <a:t>Mar 1: Regular JWAC meeting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Char char="◆"/>
            </a:pPr>
            <a:r>
              <a:rPr lang="en" sz="2000">
                <a:solidFill>
                  <a:srgbClr val="000000"/>
                </a:solidFill>
              </a:rPr>
              <a:t>Introducing Model UN</a:t>
            </a:r>
          </a:p>
          <a:p>
            <a:pPr indent="-355600" lvl="1" marL="914400">
              <a:spcBef>
                <a:spcPts val="0"/>
              </a:spcBef>
              <a:buClr>
                <a:srgbClr val="000000"/>
              </a:buClr>
              <a:buSzPct val="100000"/>
              <a:buChar char="◆"/>
            </a:pPr>
            <a:r>
              <a:rPr lang="en" sz="2000">
                <a:solidFill>
                  <a:srgbClr val="000000"/>
                </a:solidFill>
              </a:rPr>
              <a:t>Group Activities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90250" y="526350"/>
            <a:ext cx="577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74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January 30, after the acting ..?.. defiantly refused to defend President Trump’s executive order closing the nation’s borders to refugees and people from predominantly Muslim countries, he fired her.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Attorney General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Secretary of Defense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Secretary of State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Supreme Court Justice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