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Amatic SC"/>
      <p:regular r:id="rId31"/>
      <p:bold r:id="rId32"/>
    </p:embeddedFont>
    <p:embeddedFont>
      <p:font typeface="Source Code Pro"/>
      <p:regular r:id="rId33"/>
      <p:bold r:id="rId34"/>
    </p:embeddedFont>
    <p:embeddedFont>
      <p:font typeface="Source Sans Pr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maticSC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33" Type="http://schemas.openxmlformats.org/officeDocument/2006/relationships/font" Target="fonts/SourceCodePro-regular.fntdata"/><Relationship Id="rId10" Type="http://schemas.openxmlformats.org/officeDocument/2006/relationships/slide" Target="slides/slide6.xml"/><Relationship Id="rId32" Type="http://schemas.openxmlformats.org/officeDocument/2006/relationships/font" Target="fonts/AmaticSC-bold.fntdata"/><Relationship Id="rId13" Type="http://schemas.openxmlformats.org/officeDocument/2006/relationships/slide" Target="slides/slide9.xml"/><Relationship Id="rId35" Type="http://schemas.openxmlformats.org/officeDocument/2006/relationships/font" Target="fonts/SourceSansPro-regular.fntdata"/><Relationship Id="rId12" Type="http://schemas.openxmlformats.org/officeDocument/2006/relationships/slide" Target="slides/slide8.xml"/><Relationship Id="rId34" Type="http://schemas.openxmlformats.org/officeDocument/2006/relationships/font" Target="fonts/SourceCodePro-bold.fntdata"/><Relationship Id="rId15" Type="http://schemas.openxmlformats.org/officeDocument/2006/relationships/slide" Target="slides/slide11.xml"/><Relationship Id="rId37" Type="http://schemas.openxmlformats.org/officeDocument/2006/relationships/font" Target="fonts/SourceSansPro-italic.fntdata"/><Relationship Id="rId14" Type="http://schemas.openxmlformats.org/officeDocument/2006/relationships/slide" Target="slides/slide10.xml"/><Relationship Id="rId36" Type="http://schemas.openxmlformats.org/officeDocument/2006/relationships/font" Target="fonts/SourceSansPro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SourceSansPr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sdwac.org/wp-content/uploads/2014/08/Round-8-10-Answers.ppt" TargetMode="External"/><Relationship Id="rId4" Type="http://schemas.openxmlformats.org/officeDocument/2006/relationships/hyperlink" Target="http://www.montanaworldaffairs.org/newsite/wp-content/uploads/2015/11/2016-Sample-AWQ-Competition-Questions-vf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cnn.com/specials/student-news-transcripts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dfwworld.org/file/education/AWQ2017StudyGuide.pdf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allenhsjwac@gmail.com" TargetMode="External"/><Relationship Id="rId4" Type="http://schemas.openxmlformats.org/officeDocument/2006/relationships/hyperlink" Target="http://allenhsjwac.weebly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allenhsjwac.weebly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JWAC Meeting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February 15,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3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Betsy DeVos was sworn in as U.S. secretary of ..?.. after Vice President Mike Pence cast the tiebreaking vote in the Senate to confirm her.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Health and human services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Commerce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Labor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Education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4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..?.. has withdrawn permission for the U.S. to carry out special operations ground missions after a recent raid killed civilians including an 8-year-old girl.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Yemen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Syria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Iraq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Afghanistan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5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Jovenel Moise was confirmed as the new president of ..?.., 15 months after voting took place.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Somalia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Haiti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Sudan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Algeria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9D9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90250" y="526350"/>
            <a:ext cx="2801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Answers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3528675" y="526300"/>
            <a:ext cx="4790700" cy="40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533400" lvl="0" marL="457200" rtl="0" algn="ctr">
              <a:spcBef>
                <a:spcPts val="0"/>
              </a:spcBef>
              <a:buSzPct val="100000"/>
              <a:buAutoNum type="arabicParenR"/>
            </a:pPr>
            <a:r>
              <a:rPr lang="en" sz="4800"/>
              <a:t> 	B</a:t>
            </a:r>
          </a:p>
          <a:p>
            <a:pPr indent="-533400" lvl="0" marL="457200" rtl="0" algn="ctr">
              <a:spcBef>
                <a:spcPts val="0"/>
              </a:spcBef>
              <a:buSzPct val="100000"/>
              <a:buAutoNum type="arabicParenR"/>
            </a:pPr>
            <a:r>
              <a:rPr lang="en" sz="4800"/>
              <a:t> 	D</a:t>
            </a:r>
          </a:p>
          <a:p>
            <a:pPr indent="-533400" lvl="0" marL="457200" rtl="0" algn="ctr">
              <a:spcBef>
                <a:spcPts val="0"/>
              </a:spcBef>
              <a:buSzPct val="100000"/>
              <a:buAutoNum type="arabicParenR"/>
            </a:pPr>
            <a:r>
              <a:rPr lang="en" sz="4800"/>
              <a:t> 	D</a:t>
            </a:r>
          </a:p>
          <a:p>
            <a:pPr indent="-533400" lvl="0" marL="457200" rtl="0" algn="ctr">
              <a:spcBef>
                <a:spcPts val="0"/>
              </a:spcBef>
              <a:buSzPct val="100000"/>
              <a:buAutoNum type="arabicParenR"/>
            </a:pPr>
            <a:r>
              <a:rPr lang="en" sz="4800"/>
              <a:t> 	A</a:t>
            </a:r>
          </a:p>
          <a:p>
            <a:pPr indent="-533400" lvl="0" marL="457200" rtl="0" algn="ctr">
              <a:spcBef>
                <a:spcPts val="0"/>
              </a:spcBef>
              <a:buSzPct val="100000"/>
              <a:buAutoNum type="arabicParenR"/>
            </a:pPr>
            <a:r>
              <a:rPr lang="en" sz="4800"/>
              <a:t> 	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JWAC in February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Verdana"/>
              <a:buChar char="➔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Feb 15: WorldQuest cram session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Verdana"/>
              <a:buChar char="➔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Feb 17: Group study session at Caffe Promenade?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◆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600 E Bethany Dr #100, Allen, TX 75002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Verdana"/>
              <a:buChar char="➔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Feb 22: WorldQuest cram session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Verdana"/>
              <a:buChar char="➔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Feb 23 (Thursday): WorldQuest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Verdana"/>
              <a:buChar char="➔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Mar 1: Regular JWAC meeting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◆"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Introducing Model UN</a:t>
            </a:r>
          </a:p>
          <a:p>
            <a:pPr indent="-342900" lvl="1" marL="91440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◆"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Group activities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Next Meeting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➔"/>
            </a:pPr>
            <a:r>
              <a:rPr lang="en"/>
              <a:t>Photo Release Form </a:t>
            </a:r>
            <a:r>
              <a:rPr i="1" lang="en" u="sng"/>
              <a:t>and</a:t>
            </a:r>
            <a:r>
              <a:rPr lang="en"/>
              <a:t> $7 registration fee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en"/>
              <a:t>Study material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◆"/>
            </a:pPr>
            <a:r>
              <a:rPr lang="en" sz="1800"/>
              <a:t>Google sample 2016/2017 World Quest questions</a:t>
            </a:r>
          </a:p>
          <a:p>
            <a:pPr indent="-228600" lvl="0" marL="457200">
              <a:spcBef>
                <a:spcPts val="0"/>
              </a:spcBef>
              <a:buChar char="➔"/>
            </a:pPr>
            <a:r>
              <a:rPr lang="en"/>
              <a:t>Study group session?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WorldQuest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21700" y="243575"/>
            <a:ext cx="4045200" cy="1674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WorldQuest?</a:t>
            </a:r>
          </a:p>
        </p:txBody>
      </p:sp>
      <p:sp>
        <p:nvSpPr>
          <p:cNvPr id="151" name="Shape 1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solidFill>
                  <a:srgbClr val="FFFFFF"/>
                </a:solidFill>
              </a:rPr>
              <a:t>Next week!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Thursday, February 23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8am-1:30pm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UT Arlington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600">
              <a:solidFill>
                <a:srgbClr val="FFFFFF"/>
              </a:solidFill>
            </a:endParaRP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10 topics, 100 MC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30 seconds per question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Around 100 teams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15" y="1911375"/>
            <a:ext cx="4158776" cy="28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WorldQuest Information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17803" l="11670" r="10423" t="0"/>
          <a:stretch/>
        </p:blipFill>
        <p:spPr>
          <a:xfrm>
            <a:off x="5700975" y="193357"/>
            <a:ext cx="3131324" cy="483271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➔"/>
            </a:pPr>
            <a:r>
              <a:rPr lang="en"/>
              <a:t>When: February 23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en"/>
              <a:t>Where: 6:45am main entrance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en"/>
              <a:t>Dress: Business casual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en"/>
              <a:t>Bring:</a:t>
            </a:r>
          </a:p>
          <a:p>
            <a:pPr indent="-228600" lvl="1" marL="914400" rtl="0">
              <a:spcBef>
                <a:spcPts val="0"/>
              </a:spcBef>
              <a:buChar char="◆"/>
            </a:pPr>
            <a:r>
              <a:rPr lang="en"/>
              <a:t>Pencil and paper (optional)</a:t>
            </a:r>
          </a:p>
          <a:p>
            <a:pPr indent="-228600" lvl="1" marL="914400" rtl="0">
              <a:spcBef>
                <a:spcPts val="0"/>
              </a:spcBef>
              <a:buChar char="◆"/>
            </a:pPr>
            <a:r>
              <a:rPr lang="en"/>
              <a:t>A smile :)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Sample Questions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San Diego WAC Sample Questions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http://sdwac.org/wp-content/uploads/2014/08/Round-8-10-Answers.ppt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Montana WAC Sample Questions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accent5"/>
                </a:solidFill>
                <a:hlinkClick r:id="rId4"/>
              </a:rPr>
              <a:t>http://www.montanaworldaffairs.org/newsite/wp-content/uploads/2015/11/2016-Sample-AWQ-Competition-Questions-vf.pdf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25825"/>
            <a:ext cx="8520600" cy="117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CNN 10 </a:t>
            </a:r>
            <a:r>
              <a:rPr lang="en" sz="1400"/>
              <a:t>(r.i.p. Student News)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http://www.cnn.com/specials/student-news-transcripts</a:t>
            </a:r>
            <a:r>
              <a:rPr lang="en" sz="300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WorldQuest Cram Session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229875"/>
            <a:ext cx="42522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Current Events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Great Decisions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Peace and Conflict in Today’s World (USIP)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Combating Infectious Disease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European Union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604150" y="1217350"/>
            <a:ext cx="42522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Countering Violent Extremism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Turkey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Global Megacities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China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Char char="➔"/>
            </a:pPr>
            <a:r>
              <a:rPr lang="en">
                <a:solidFill>
                  <a:srgbClr val="999999"/>
                </a:solidFill>
              </a:rPr>
              <a:t>Women in Technology 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4773350" y="3920400"/>
            <a:ext cx="3913800" cy="879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700" u="sng">
                <a:latin typeface="Roboto"/>
                <a:ea typeface="Roboto"/>
                <a:cs typeface="Roboto"/>
                <a:sym typeface="Roboto"/>
                <a:hlinkClick r:id="rId3"/>
              </a:rPr>
              <a:t>http://www.dfwworld.org/file/education/AWQ2017StudyGuide.pdf</a:t>
            </a:r>
            <a:r>
              <a:rPr b="1" lang="en" sz="1700"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51C75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90250" y="526350"/>
            <a:ext cx="6235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Next week’s topic: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WorldQuest cram session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51C75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598100" y="751600"/>
            <a:ext cx="8063400" cy="3765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Meeting adjourned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 marL="1828800" rtl="0" algn="l">
              <a:spcBef>
                <a:spcPts val="0"/>
              </a:spcBef>
              <a:buNone/>
            </a:pPr>
            <a:r>
              <a:rPr lang="en"/>
              <a:t>See you next week!</a:t>
            </a:r>
          </a:p>
          <a:p>
            <a:pPr indent="0" lvl="0" marL="3200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0" rtl="0" algn="l">
              <a:spcBef>
                <a:spcPts val="0"/>
              </a:spcBef>
              <a:buNone/>
            </a:pPr>
            <a:r>
              <a:rPr lang="en"/>
              <a:t>   Keep studying :)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Meeting information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Time: 3:45-4:30pm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Dates: Every Wednesday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Room: F242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Communications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Twitter</a:t>
            </a:r>
            <a:r>
              <a:rPr lang="en"/>
              <a:t>: @allenhsjwac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Email</a:t>
            </a:r>
            <a:r>
              <a:rPr lang="en"/>
              <a:t>: </a:t>
            </a:r>
            <a:r>
              <a:rPr lang="en" u="sng">
                <a:solidFill>
                  <a:schemeClr val="accent5"/>
                </a:solidFill>
                <a:hlinkClick r:id="rId3"/>
              </a:rPr>
              <a:t>allenhsjwac@gmail.com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Website</a:t>
            </a:r>
            <a:r>
              <a:rPr lang="en"/>
              <a:t>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http://allenhsjwac.weebly.com/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Remind</a:t>
            </a:r>
            <a:r>
              <a:rPr lang="en" sz="3600"/>
              <a:t>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Text @allenjwac to 81010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*Sign up to receive updates about meeting dates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Remind - DFW JWAC Members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/>
              <a:t>Text @jwacgen to 81010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10000"/>
            <a:ext cx="8520600" cy="92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JWAC Registration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R</a:t>
            </a:r>
            <a:r>
              <a:rPr lang="en" sz="3000"/>
              <a:t>egister for JWAC by visiting the website (</a:t>
            </a:r>
            <a:r>
              <a:rPr lang="en" sz="3000" u="sng">
                <a:solidFill>
                  <a:schemeClr val="hlink"/>
                </a:solidFill>
                <a:hlinkClick r:id="rId3"/>
              </a:rPr>
              <a:t>www.allenhsjwac.weebly.com</a:t>
            </a:r>
            <a:r>
              <a:rPr lang="en" sz="3000"/>
              <a:t>) and clicking the </a:t>
            </a:r>
            <a:r>
              <a:rPr b="1" lang="en" sz="3000"/>
              <a:t>“Join Now”</a:t>
            </a:r>
            <a:r>
              <a:rPr lang="en" sz="3000"/>
              <a:t> button!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90250" y="526350"/>
            <a:ext cx="5777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Weekly News Quiz!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 1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6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appeals court in ..?.. upheld a suspension of President Trump’s executive order on immigration, which had banned travel from seven countries.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Sacramento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San Francisco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Seattle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San Bernardino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6190"/>
              <a:buFont typeface="Arial"/>
              <a:buNone/>
            </a:pPr>
            <a:r>
              <a:rPr lang="en"/>
              <a:t>Question 2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Construction resumed on the Dakota Access pipeline, after the Trump administration granted an easement for the pipeline company to drill beneath the ..?.. River.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Mississippi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Colorado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Yellowstone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lphaUcParenR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Missouri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