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</p:sldIdLst>
  <p:sldSz cy="5143500" cx="9144000"/>
  <p:notesSz cx="6858000" cy="9144000"/>
  <p:embeddedFontLst>
    <p:embeddedFont>
      <p:font typeface="Proxima Nova"/>
      <p:regular r:id="rId25"/>
      <p:bold r:id="rId26"/>
      <p:italic r:id="rId27"/>
      <p:boldItalic r:id="rId28"/>
    </p:embeddedFont>
    <p:embeddedFont>
      <p:font typeface="Helvetica Neue"/>
      <p:regular r:id="rId29"/>
      <p:bold r:id="rId30"/>
      <p:italic r:id="rId31"/>
      <p:boldItalic r:id="rId3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ProximaNova-bold.fntdata"/><Relationship Id="rId25" Type="http://schemas.openxmlformats.org/officeDocument/2006/relationships/font" Target="fonts/ProximaNova-regular.fntdata"/><Relationship Id="rId28" Type="http://schemas.openxmlformats.org/officeDocument/2006/relationships/font" Target="fonts/ProximaNova-boldItalic.fntdata"/><Relationship Id="rId27" Type="http://schemas.openxmlformats.org/officeDocument/2006/relationships/font" Target="fonts/ProximaNova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font" Target="fonts/HelveticaNeue-regular.fntdata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font" Target="fonts/HelveticaNeue-italic.fntdata"/><Relationship Id="rId30" Type="http://schemas.openxmlformats.org/officeDocument/2006/relationships/font" Target="fonts/HelveticaNeue-bold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32" Type="http://schemas.openxmlformats.org/officeDocument/2006/relationships/font" Target="fonts/HelveticaNeue-boldItalic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" name="Shape 11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510450" y="3182312"/>
            <a:ext cx="8123100" cy="630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" name="Shape 50"/>
          <p:cNvSpPr txBox="1"/>
          <p:nvPr>
            <p:ph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b="1" sz="14000"/>
            </a:lvl1pPr>
            <a:lvl2pPr lvl="1" algn="ctr">
              <a:spcBef>
                <a:spcPts val="0"/>
              </a:spcBef>
              <a:buSzPct val="100000"/>
              <a:defRPr b="1" sz="14000"/>
            </a:lvl2pPr>
            <a:lvl3pPr lvl="2" algn="ctr">
              <a:spcBef>
                <a:spcPts val="0"/>
              </a:spcBef>
              <a:buSzPct val="100000"/>
              <a:defRPr b="1" sz="14000"/>
            </a:lvl3pPr>
            <a:lvl4pPr lvl="3" algn="ctr">
              <a:spcBef>
                <a:spcPts val="0"/>
              </a:spcBef>
              <a:buSzPct val="100000"/>
              <a:defRPr b="1" sz="14000"/>
            </a:lvl4pPr>
            <a:lvl5pPr lvl="4" algn="ctr">
              <a:spcBef>
                <a:spcPts val="0"/>
              </a:spcBef>
              <a:buSzPct val="100000"/>
              <a:defRPr b="1" sz="14000"/>
            </a:lvl5pPr>
            <a:lvl6pPr lvl="5" algn="ctr">
              <a:spcBef>
                <a:spcPts val="0"/>
              </a:spcBef>
              <a:buSzPct val="100000"/>
              <a:defRPr b="1" sz="14000"/>
            </a:lvl6pPr>
            <a:lvl7pPr lvl="6" algn="ctr">
              <a:spcBef>
                <a:spcPts val="0"/>
              </a:spcBef>
              <a:buSzPct val="100000"/>
              <a:defRPr b="1" sz="14000"/>
            </a:lvl7pPr>
            <a:lvl8pPr lvl="7" algn="ctr">
              <a:spcBef>
                <a:spcPts val="0"/>
              </a:spcBef>
              <a:buSzPct val="100000"/>
              <a:defRPr b="1" sz="14000"/>
            </a:lvl8pPr>
            <a:lvl9pPr lvl="8" algn="ctr">
              <a:spcBef>
                <a:spcPts val="0"/>
              </a:spcBef>
              <a:buSzPct val="100000"/>
              <a:defRPr b="1" sz="14000"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hape 15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6" name="Shape 16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lt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Proxima Nova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hyperlink" Target="http://unausa.nclud.com/attachments/42/Sim_Instructions.pdf" TargetMode="External"/><Relationship Id="rId4" Type="http://schemas.openxmlformats.org/officeDocument/2006/relationships/hyperlink" Target="http://unausa.nclud.com/attachments/42/Sim_Instructions.pdf" TargetMode="External"/><Relationship Id="rId9" Type="http://schemas.openxmlformats.org/officeDocument/2006/relationships/hyperlink" Target="http://unausa.nclud.com/attachments/25/Zombie_Pandemic_Lesson_Plan-Placards_all.pdf" TargetMode="External"/><Relationship Id="rId5" Type="http://schemas.openxmlformats.org/officeDocument/2006/relationships/hyperlink" Target="http://unausa.nclud.com/attachments/26/Zombie_Pandemic_Lesson_Plan-_Background_Info_all.pdf" TargetMode="External"/><Relationship Id="rId6" Type="http://schemas.openxmlformats.org/officeDocument/2006/relationships/hyperlink" Target="http://unausa.nclud.com/attachments/26/Zombie_Pandemic_Lesson_Plan-_Background_Info_all.pdf" TargetMode="External"/><Relationship Id="rId7" Type="http://schemas.openxmlformats.org/officeDocument/2006/relationships/hyperlink" Target="http://unausa.nclud.com/attachments/27/Zombie_Pandemic_Lesson_Plan-_Country_Backgrounds.pdf" TargetMode="External"/><Relationship Id="rId8" Type="http://schemas.openxmlformats.org/officeDocument/2006/relationships/hyperlink" Target="http://unausa.nclud.com/attachments/27/Zombie_Pandemic_Lesson_Plan-_Country_Backgrounds.pdf" TargetMode="Externa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cnn.com/cnn10" TargetMode="Externa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mailto:allenhsjwac@gmail.com" TargetMode="External"/><Relationship Id="rId4" Type="http://schemas.openxmlformats.org/officeDocument/2006/relationships/hyperlink" Target="http://allenhsjwac.weebly.com/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allenhsjwac.weebly.com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JWAC Meeting</a:t>
            </a:r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510450" y="3182312"/>
            <a:ext cx="8123100" cy="630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April 12, 2017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2"/>
              </a:buClr>
              <a:buSzPct val="39285"/>
              <a:buFont typeface="Arial"/>
              <a:buNone/>
            </a:pPr>
            <a:r>
              <a:rPr lang="en"/>
              <a:t>Question 3</a:t>
            </a:r>
          </a:p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</a:pPr>
            <a:r>
              <a:rPr lang="en" sz="11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In Sweden, a man identified as a failed asylum-seeker from ..?.., used a truck to drive into a crowd of pedestrians, killing four people.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218181"/>
              <a:buFont typeface="Arial"/>
              <a:buAutoNum type="alphaUcParenR"/>
            </a:pPr>
            <a:r>
              <a:rPr lang="en" sz="11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Kyrgyzstan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218181"/>
              <a:buFont typeface="Arial"/>
              <a:buAutoNum type="alphaUcParenR"/>
            </a:pPr>
            <a:r>
              <a:rPr lang="en" sz="11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Uzbekistan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218181"/>
              <a:buFont typeface="Arial"/>
              <a:buAutoNum type="alphaUcParenR"/>
            </a:pPr>
            <a:r>
              <a:rPr lang="en" sz="11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Kazakhstan</a:t>
            </a:r>
          </a:p>
          <a:p>
            <a:pPr indent="-381000" lvl="0" marL="457200">
              <a:spcBef>
                <a:spcPts val="0"/>
              </a:spcBef>
              <a:buClr>
                <a:schemeClr val="dk2"/>
              </a:buClr>
              <a:buSzPct val="218181"/>
              <a:buFont typeface="Arial"/>
              <a:buAutoNum type="alphaUcParenR"/>
            </a:pPr>
            <a:r>
              <a:rPr lang="en" sz="11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Afghanistan</a:t>
            </a:r>
          </a:p>
          <a:p>
            <a:pPr lv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t/>
            </a:r>
            <a:endParaRPr sz="2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2"/>
              </a:buClr>
              <a:buSzPct val="39285"/>
              <a:buFont typeface="Arial"/>
              <a:buNone/>
            </a:pPr>
            <a:r>
              <a:rPr lang="en"/>
              <a:t>Question 4</a:t>
            </a:r>
          </a:p>
        </p:txBody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1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The state of ..?.. became the first to make public four-year colleges tuition-free for families earning less than $100,000 a year.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218181"/>
              <a:buFont typeface="Arial"/>
              <a:buAutoNum type="alphaUcParenR"/>
            </a:pPr>
            <a:r>
              <a:rPr lang="en" sz="11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California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218181"/>
              <a:buFont typeface="Arial"/>
              <a:buAutoNum type="alphaUcParenR"/>
            </a:pPr>
            <a:r>
              <a:rPr lang="en" sz="11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New Jersey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218181"/>
              <a:buFont typeface="Arial"/>
              <a:buAutoNum type="alphaUcParenR"/>
            </a:pPr>
            <a:r>
              <a:rPr lang="en" sz="11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New York</a:t>
            </a:r>
          </a:p>
          <a:p>
            <a:pPr indent="-381000" lvl="0" marL="457200">
              <a:spcBef>
                <a:spcPts val="0"/>
              </a:spcBef>
              <a:buClr>
                <a:schemeClr val="dk2"/>
              </a:buClr>
              <a:buSzPct val="218181"/>
              <a:buFont typeface="Arial"/>
              <a:buAutoNum type="alphaUcParenR"/>
            </a:pPr>
            <a:r>
              <a:rPr lang="en" sz="11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Colorado</a:t>
            </a:r>
          </a:p>
          <a:p>
            <a:pPr lv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t/>
            </a:r>
            <a:endParaRPr sz="2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2"/>
              </a:buClr>
              <a:buSzPct val="39285"/>
              <a:buFont typeface="Arial"/>
              <a:buNone/>
            </a:pPr>
            <a:r>
              <a:rPr lang="en"/>
              <a:t>Question 5</a:t>
            </a:r>
          </a:p>
        </p:txBody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</a:pPr>
            <a:r>
              <a:rPr lang="en" sz="11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Which airline forcibly dragged a passenger off an overbooked flight?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218181"/>
              <a:buFont typeface="Arial"/>
              <a:buAutoNum type="alphaUcParenR"/>
            </a:pPr>
            <a:r>
              <a:rPr lang="en" sz="11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United Airlines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218181"/>
              <a:buFont typeface="Arial"/>
              <a:buAutoNum type="alphaUcParenR"/>
            </a:pPr>
            <a:r>
              <a:rPr lang="en" sz="11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Emirates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218181"/>
              <a:buFont typeface="Arial"/>
              <a:buAutoNum type="alphaUcParenR"/>
            </a:pPr>
            <a:r>
              <a:rPr lang="en" sz="11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Virgin America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218181"/>
              <a:buFont typeface="Arial"/>
              <a:buAutoNum type="alphaUcParenR"/>
            </a:pPr>
            <a:r>
              <a:rPr lang="en" sz="11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Delta Air Lines</a:t>
            </a:r>
          </a:p>
          <a:p>
            <a:pPr lv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t/>
            </a:r>
            <a:endParaRPr sz="2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D9D9D9"/>
        </a:solidFill>
      </p:bgPr>
    </p:bg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type="title"/>
          </p:nvPr>
        </p:nvSpPr>
        <p:spPr>
          <a:xfrm>
            <a:off x="490250" y="526350"/>
            <a:ext cx="28017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Answers</a:t>
            </a:r>
          </a:p>
        </p:txBody>
      </p:sp>
      <p:sp>
        <p:nvSpPr>
          <p:cNvPr id="131" name="Shape 131"/>
          <p:cNvSpPr txBox="1"/>
          <p:nvPr/>
        </p:nvSpPr>
        <p:spPr>
          <a:xfrm>
            <a:off x="4976475" y="526287"/>
            <a:ext cx="2385300" cy="405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533400" lvl="0" marL="457200" rtl="0" algn="ctr">
              <a:spcBef>
                <a:spcPts val="0"/>
              </a:spcBef>
              <a:buSzPct val="100000"/>
              <a:buAutoNum type="arabicParenR"/>
            </a:pPr>
            <a:r>
              <a:rPr lang="en" sz="4800"/>
              <a:t> 	B</a:t>
            </a:r>
          </a:p>
          <a:p>
            <a:pPr indent="-533400" lvl="0" marL="457200" rtl="0" algn="ctr">
              <a:spcBef>
                <a:spcPts val="0"/>
              </a:spcBef>
              <a:buSzPct val="100000"/>
              <a:buAutoNum type="arabicParenR"/>
            </a:pPr>
            <a:r>
              <a:rPr lang="en" sz="4800"/>
              <a:t> 	A</a:t>
            </a:r>
          </a:p>
          <a:p>
            <a:pPr indent="-533400" lvl="0" marL="457200" rtl="0" algn="ctr">
              <a:spcBef>
                <a:spcPts val="0"/>
              </a:spcBef>
              <a:buSzPct val="100000"/>
              <a:buAutoNum type="arabicParenR"/>
            </a:pPr>
            <a:r>
              <a:rPr lang="en" sz="4800"/>
              <a:t> 	B</a:t>
            </a:r>
          </a:p>
          <a:p>
            <a:pPr indent="-533400" lvl="0" marL="457200" rtl="0" algn="ctr">
              <a:spcBef>
                <a:spcPts val="0"/>
              </a:spcBef>
              <a:buSzPct val="100000"/>
              <a:buAutoNum type="arabicParenR"/>
            </a:pPr>
            <a:r>
              <a:rPr lang="en" sz="4800"/>
              <a:t> 	C</a:t>
            </a:r>
          </a:p>
          <a:p>
            <a:pPr indent="-533400" lvl="0" marL="457200" rtl="0" algn="ctr">
              <a:spcBef>
                <a:spcPts val="0"/>
              </a:spcBef>
              <a:buSzPct val="100000"/>
              <a:buAutoNum type="arabicParenR"/>
            </a:pPr>
            <a:r>
              <a:rPr lang="en" sz="4800"/>
              <a:t> 	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Model UN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type="title"/>
          </p:nvPr>
        </p:nvSpPr>
        <p:spPr>
          <a:xfrm>
            <a:off x="265500" y="1205825"/>
            <a:ext cx="4045200" cy="600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What is Model UN?</a:t>
            </a:r>
          </a:p>
        </p:txBody>
      </p:sp>
      <p:sp>
        <p:nvSpPr>
          <p:cNvPr id="142" name="Shape 142"/>
          <p:cNvSpPr txBox="1"/>
          <p:nvPr>
            <p:ph idx="2" type="body"/>
          </p:nvPr>
        </p:nvSpPr>
        <p:spPr>
          <a:xfrm>
            <a:off x="4939500" y="724200"/>
            <a:ext cx="3922200" cy="3695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</a:pPr>
            <a:r>
              <a:rPr lang="en" sz="1400">
                <a:solidFill>
                  <a:srgbClr val="FFFFFF"/>
                </a:solidFill>
              </a:rPr>
              <a:t>An authentic simulation of the UN General Assembly, UN Security Council, or other multilateral body</a:t>
            </a:r>
          </a:p>
          <a:p>
            <a: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</a:pPr>
            <a:r>
              <a:rPr lang="en" sz="1400">
                <a:solidFill>
                  <a:srgbClr val="FFFFFF"/>
                </a:solidFill>
              </a:rPr>
              <a:t>It teaches students </a:t>
            </a:r>
            <a:r>
              <a:rPr i="1" lang="en" sz="1400">
                <a:solidFill>
                  <a:srgbClr val="FFFFFF"/>
                </a:solidFill>
              </a:rPr>
              <a:t>diplomacy, negotiation, and decision making</a:t>
            </a:r>
          </a:p>
          <a:p>
            <a: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</a:pPr>
            <a:r>
              <a:rPr lang="en" sz="1400">
                <a:solidFill>
                  <a:srgbClr val="FFFFFF"/>
                </a:solidFill>
              </a:rPr>
              <a:t>At conferences, s</a:t>
            </a:r>
            <a:r>
              <a:rPr lang="en" sz="1400">
                <a:solidFill>
                  <a:srgbClr val="FFFFFF"/>
                </a:solidFill>
              </a:rPr>
              <a:t>tudents represent ambassadors - “delegates” - of member UN countries to debate current issues</a:t>
            </a:r>
          </a:p>
          <a:p>
            <a:pPr indent="-317500" lvl="0" marL="4572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</a:pPr>
            <a:r>
              <a:rPr lang="en" sz="1400">
                <a:solidFill>
                  <a:srgbClr val="FFFFFF"/>
                </a:solidFill>
              </a:rPr>
              <a:t>Delegates </a:t>
            </a:r>
            <a:r>
              <a:rPr i="1" lang="en" sz="1400">
                <a:solidFill>
                  <a:srgbClr val="FFFFFF"/>
                </a:solidFill>
              </a:rPr>
              <a:t>draft resolutions, plot strategy, negotiate with supporters/adversaries, resolve conflicts, and navigate the UN’s rules of procedure</a:t>
            </a:r>
          </a:p>
        </p:txBody>
      </p:sp>
      <p:pic>
        <p:nvPicPr>
          <p:cNvPr id="143" name="Shape 1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76675" y="1958525"/>
            <a:ext cx="2352675" cy="1990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>
            <p:ph type="title"/>
          </p:nvPr>
        </p:nvSpPr>
        <p:spPr>
          <a:xfrm>
            <a:off x="490250" y="526350"/>
            <a:ext cx="75756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So the world’s infested with zombies now.. (Part 2)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Zombie Apocalypse</a:t>
            </a:r>
          </a:p>
        </p:txBody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311700" y="1145100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9250" lvl="0" marL="457200" rtl="0">
              <a:lnSpc>
                <a:spcPct val="200000"/>
              </a:lnSpc>
              <a:spcBef>
                <a:spcPts val="0"/>
              </a:spcBef>
              <a:buSzPct val="100000"/>
            </a:pPr>
            <a:r>
              <a:rPr lang="en" sz="1900"/>
              <a:t>Each person will be assigned a country</a:t>
            </a:r>
          </a:p>
          <a:p>
            <a:pPr indent="-349250" lvl="0" marL="457200" rtl="0">
              <a:lnSpc>
                <a:spcPct val="200000"/>
              </a:lnSpc>
              <a:spcBef>
                <a:spcPts val="0"/>
              </a:spcBef>
              <a:buSzPct val="100000"/>
            </a:pPr>
            <a:r>
              <a:rPr lang="en" sz="1900"/>
              <a:t>Read the background information on the simulation &amp; your country</a:t>
            </a:r>
          </a:p>
          <a:p>
            <a:pPr indent="-349250" lvl="0" marL="457200" rtl="0">
              <a:lnSpc>
                <a:spcPct val="200000"/>
              </a:lnSpc>
              <a:spcBef>
                <a:spcPts val="0"/>
              </a:spcBef>
              <a:buSzPct val="100000"/>
            </a:pPr>
            <a:r>
              <a:rPr lang="en" sz="1900"/>
              <a:t>Discuss the apocalypse and where your country stands on the issue</a:t>
            </a:r>
          </a:p>
          <a:p>
            <a:pPr indent="-349250" lvl="0" marL="457200" rtl="0">
              <a:lnSpc>
                <a:spcPct val="200000"/>
              </a:lnSpc>
              <a:spcBef>
                <a:spcPts val="0"/>
              </a:spcBef>
              <a:buSzPct val="100000"/>
            </a:pPr>
            <a:r>
              <a:rPr lang="en" sz="1900"/>
              <a:t>Build coalitions and form agreements between countries</a:t>
            </a:r>
          </a:p>
          <a:p>
            <a:pPr indent="-349250" lvl="0" marL="457200" rtl="0">
              <a:lnSpc>
                <a:spcPct val="200000"/>
              </a:lnSpc>
              <a:spcBef>
                <a:spcPts val="0"/>
              </a:spcBef>
              <a:buSzPct val="100000"/>
            </a:pPr>
            <a:r>
              <a:rPr lang="en" sz="1900"/>
              <a:t>As a group, we will draft a resolution to solve the apocalypse</a:t>
            </a:r>
          </a:p>
        </p:txBody>
      </p:sp>
      <p:sp>
        <p:nvSpPr>
          <p:cNvPr id="155" name="Shape 155"/>
          <p:cNvSpPr txBox="1"/>
          <p:nvPr/>
        </p:nvSpPr>
        <p:spPr>
          <a:xfrm>
            <a:off x="7764525" y="2364825"/>
            <a:ext cx="7336200" cy="85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Zombie Apocalypse Links</a:t>
            </a:r>
          </a:p>
        </p:txBody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1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Simulation Instructions: </a:t>
            </a:r>
            <a:r>
              <a:rPr lang="en" sz="1100" u="sng">
                <a:solidFill>
                  <a:srgbClr val="1155CC"/>
                </a:solidFill>
                <a:highlight>
                  <a:srgbClr val="FFFFFF"/>
                </a:highlight>
                <a:latin typeface="Helvetica Neue"/>
                <a:ea typeface="Helvetica Neue"/>
                <a:cs typeface="Helvetica Neue"/>
                <a:sym typeface="Helvetica Neue"/>
                <a:hlinkClick r:id="rId3"/>
              </a:rPr>
              <a:t>http://unausa.nclud.com/attachments/42/Sim_Instructions.pdf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100" u="sng">
              <a:solidFill>
                <a:srgbClr val="1155CC"/>
              </a:solidFill>
              <a:highlight>
                <a:srgbClr val="FFFFFF"/>
              </a:highlight>
              <a:latin typeface="Helvetica Neue"/>
              <a:ea typeface="Helvetica Neue"/>
              <a:cs typeface="Helvetica Neue"/>
              <a:sym typeface="Helvetica Neue"/>
              <a:hlinkClick r:id="rId4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11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WHO Background: </a:t>
            </a:r>
            <a:r>
              <a:rPr lang="en" sz="1100" u="sng">
                <a:solidFill>
                  <a:srgbClr val="1155CC"/>
                </a:solidFill>
                <a:highlight>
                  <a:srgbClr val="FFFFFF"/>
                </a:highlight>
                <a:latin typeface="Helvetica Neue"/>
                <a:ea typeface="Helvetica Neue"/>
                <a:cs typeface="Helvetica Neue"/>
                <a:sym typeface="Helvetica Neue"/>
                <a:hlinkClick r:id="rId5"/>
              </a:rPr>
              <a:t>http://unausa.nclud.com/attachments/26/Zombie_Pandemic_Lesson_Plan-_Background_Info_all.pdf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100" u="sng">
              <a:solidFill>
                <a:srgbClr val="1155CC"/>
              </a:solidFill>
              <a:highlight>
                <a:srgbClr val="FFFFFF"/>
              </a:highlight>
              <a:latin typeface="Helvetica Neue"/>
              <a:ea typeface="Helvetica Neue"/>
              <a:cs typeface="Helvetica Neue"/>
              <a:sym typeface="Helvetica Neue"/>
              <a:hlinkClick r:id="rId6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11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Country background: </a:t>
            </a:r>
            <a:r>
              <a:rPr lang="en" sz="1100" u="sng">
                <a:solidFill>
                  <a:srgbClr val="1155CC"/>
                </a:solidFill>
                <a:highlight>
                  <a:srgbClr val="FFFFFF"/>
                </a:highlight>
                <a:latin typeface="Helvetica Neue"/>
                <a:ea typeface="Helvetica Neue"/>
                <a:cs typeface="Helvetica Neue"/>
                <a:sym typeface="Helvetica Neue"/>
                <a:hlinkClick r:id="rId7"/>
              </a:rPr>
              <a:t>http://unausa.nclud.com/attachments/27/Zombie_Pandemic_Lesson_Plan-_Country_Backgrounds.pdf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100" u="sng">
              <a:solidFill>
                <a:srgbClr val="1155CC"/>
              </a:solidFill>
              <a:highlight>
                <a:srgbClr val="FFFFFF"/>
              </a:highlight>
              <a:latin typeface="Helvetica Neue"/>
              <a:ea typeface="Helvetica Neue"/>
              <a:cs typeface="Helvetica Neue"/>
              <a:sym typeface="Helvetica Neue"/>
              <a:hlinkClick r:id="rId8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11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Country placards: </a:t>
            </a:r>
            <a:r>
              <a:rPr lang="en" sz="1100" u="sng">
                <a:solidFill>
                  <a:srgbClr val="1155CC"/>
                </a:solidFill>
                <a:highlight>
                  <a:srgbClr val="FFFFFF"/>
                </a:highlight>
                <a:latin typeface="Helvetica Neue"/>
                <a:ea typeface="Helvetica Neue"/>
                <a:cs typeface="Helvetica Neue"/>
                <a:sym typeface="Helvetica Neue"/>
                <a:hlinkClick r:id="rId9"/>
              </a:rPr>
              <a:t>http://unausa.nclud.com/attachments/25/Zombie_Pandemic_Lesson_Plan-Placards_all.pdf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/>
          <p:nvPr>
            <p:ph type="title"/>
          </p:nvPr>
        </p:nvSpPr>
        <p:spPr>
          <a:xfrm>
            <a:off x="311700" y="341575"/>
            <a:ext cx="8520600" cy="4401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lang="en" sz="3000" u="sng">
                <a:solidFill>
                  <a:srgbClr val="000000"/>
                </a:solidFill>
              </a:rPr>
              <a:t>Next Week:</a:t>
            </a:r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 b="0" sz="3000">
              <a:solidFill>
                <a:srgbClr val="000000"/>
              </a:solidFill>
            </a:endParaRPr>
          </a:p>
          <a:p>
            <a:pPr lvl="0" rtl="0" algn="l">
              <a:spcBef>
                <a:spcPts val="0"/>
              </a:spcBef>
              <a:buNone/>
            </a:pPr>
            <a:r>
              <a:rPr b="0" lang="en" sz="3600">
                <a:solidFill>
                  <a:srgbClr val="000000"/>
                </a:solidFill>
              </a:rPr>
              <a:t>Officer elections!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311700" y="425825"/>
            <a:ext cx="8520600" cy="117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3600"/>
              <a:t>CNN 10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 sz="3000" u="sng">
                <a:solidFill>
                  <a:schemeClr val="hlink"/>
                </a:solidFill>
                <a:hlinkClick r:id="rId3"/>
              </a:rPr>
              <a:t>http://www.cnn.com/cnn10</a:t>
            </a:r>
            <a:r>
              <a:rPr lang="en" sz="3000"/>
              <a:t> </a:t>
            </a:r>
            <a:r>
              <a:rPr lang="en" sz="3000"/>
              <a:t> 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/>
          <p:nvPr>
            <p:ph type="title"/>
          </p:nvPr>
        </p:nvSpPr>
        <p:spPr>
          <a:xfrm>
            <a:off x="510450" y="2057400"/>
            <a:ext cx="8123100" cy="1765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Meeting adjourned!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3657600">
              <a:spcBef>
                <a:spcPts val="0"/>
              </a:spcBef>
              <a:buNone/>
            </a:pPr>
            <a:r>
              <a:rPr lang="en"/>
              <a:t> See you next week :)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3600"/>
              <a:t>Meeting information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Time: 3:45-4:30pm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/>
              <a:t>Dates: Wednesdays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/>
              <a:t>Room: F242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3600"/>
              <a:t>Communications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Twitter</a:t>
            </a:r>
            <a:r>
              <a:rPr lang="en"/>
              <a:t>: @allenhsjwac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/>
              <a:t>Email</a:t>
            </a:r>
            <a:r>
              <a:rPr lang="en"/>
              <a:t>: </a:t>
            </a:r>
            <a:r>
              <a:rPr lang="en" u="sng">
                <a:solidFill>
                  <a:schemeClr val="accent5"/>
                </a:solidFill>
                <a:hlinkClick r:id="rId3"/>
              </a:rPr>
              <a:t>allenhsjwac@gmail.com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/>
              <a:t>Website</a:t>
            </a:r>
            <a:r>
              <a:rPr lang="en"/>
              <a:t>: </a:t>
            </a:r>
            <a:r>
              <a:rPr lang="en" u="sng">
                <a:solidFill>
                  <a:schemeClr val="hlink"/>
                </a:solidFill>
                <a:hlinkClick r:id="rId4"/>
              </a:rPr>
              <a:t>http://allenhsjwac.weebly.com/</a:t>
            </a:r>
            <a:r>
              <a:rPr lang="en"/>
              <a:t>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b="1" lang="en" sz="3600"/>
              <a:t>Remind</a:t>
            </a:r>
            <a:r>
              <a:rPr lang="en" sz="3600"/>
              <a:t>: </a:t>
            </a:r>
            <a:r>
              <a:rPr lang="en" sz="3600">
                <a:solidFill>
                  <a:srgbClr val="FF0000"/>
                </a:solidFill>
              </a:rPr>
              <a:t>Text @allenjwac to 81010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*Sign up to receive updates about meeting dates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3600"/>
              <a:t>Remind - DFW JWAC Members</a:t>
            </a:r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3600"/>
              <a:t>Text @jwacgen to 81010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311700" y="410000"/>
            <a:ext cx="8520600" cy="922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3600"/>
              <a:t>JWAC Registration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R</a:t>
            </a:r>
            <a:r>
              <a:rPr lang="en" sz="3000"/>
              <a:t>egister for JWAC by visiting the website (</a:t>
            </a:r>
            <a:r>
              <a:rPr lang="en" sz="3000" u="sng">
                <a:solidFill>
                  <a:schemeClr val="hlink"/>
                </a:solidFill>
                <a:hlinkClick r:id="rId3"/>
              </a:rPr>
              <a:t>www.allenhsjwac.weebly.com</a:t>
            </a:r>
            <a:r>
              <a:rPr lang="en" sz="3000"/>
              <a:t>) and clicking the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3000"/>
              <a:t>“Join Now”</a:t>
            </a:r>
            <a:r>
              <a:rPr lang="en" sz="3000"/>
              <a:t> button!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490250" y="526350"/>
            <a:ext cx="65934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/>
              <a:t>Weekly News Quiz!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Question 1</a:t>
            </a:r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311700" y="1152475"/>
            <a:ext cx="8520600" cy="3740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</a:pPr>
            <a:r>
              <a:rPr lang="en" sz="11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An ad for ..?.., featuring Kendall Jenner, was quickly pulled after being criticized for its insensitive depictions of protestors and police.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218181"/>
              <a:buFont typeface="Arial"/>
              <a:buAutoNum type="alphaUcParenR"/>
            </a:pPr>
            <a:r>
              <a:rPr lang="en" sz="11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Coke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218181"/>
              <a:buFont typeface="Arial"/>
              <a:buAutoNum type="alphaUcParenR"/>
            </a:pPr>
            <a:r>
              <a:rPr lang="en" sz="11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Pepsi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218181"/>
              <a:buFont typeface="Arial"/>
              <a:buAutoNum type="alphaUcParenR"/>
            </a:pPr>
            <a:r>
              <a:rPr lang="en" sz="11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McDonald’s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218181"/>
              <a:buFont typeface="Arial"/>
              <a:buAutoNum type="alphaUcParenR"/>
            </a:pPr>
            <a:r>
              <a:rPr lang="en" sz="11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Subway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2"/>
              </a:buClr>
              <a:buSzPct val="39285"/>
              <a:buFont typeface="Arial"/>
              <a:buNone/>
            </a:pPr>
            <a:r>
              <a:rPr lang="en"/>
              <a:t>Question 2</a:t>
            </a:r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1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Aerial photos show that two-thirds of the Great Barrier Reef in ..?.. has been damaged by consecutive years of coral bleaching.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218181"/>
              <a:buFont typeface="Arial"/>
              <a:buAutoNum type="alphaUcParenR"/>
            </a:pPr>
            <a:r>
              <a:rPr lang="en" sz="11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Australia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218181"/>
              <a:buFont typeface="Arial"/>
              <a:buAutoNum type="alphaUcParenR"/>
            </a:pPr>
            <a:r>
              <a:rPr lang="en" sz="11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New Zealand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218181"/>
              <a:buFont typeface="Arial"/>
              <a:buAutoNum type="alphaUcParenR"/>
            </a:pPr>
            <a:r>
              <a:rPr lang="en" sz="11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Brazil</a:t>
            </a:r>
          </a:p>
          <a:p>
            <a:pPr indent="-381000" lvl="0" marL="457200">
              <a:spcBef>
                <a:spcPts val="0"/>
              </a:spcBef>
              <a:buClr>
                <a:schemeClr val="dk2"/>
              </a:buClr>
              <a:buSzPct val="218181"/>
              <a:buFont typeface="Arial"/>
              <a:buAutoNum type="alphaUcParenR"/>
            </a:pPr>
            <a:r>
              <a:rPr lang="en" sz="11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Hawaii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