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Merriweather" pitchFamily="2" charset="77"/>
      <p:regular r:id="rId15"/>
      <p:bold r:id="rId16"/>
      <p:italic r:id="rId17"/>
      <p:boldItalic r:id="rId18"/>
    </p:embeddedFont>
    <p:embeddedFont>
      <p:font typeface="Montserrat" pitchFamily="2" charset="77"/>
      <p:regular r:id="rId19"/>
      <p:bold r:id="rId20"/>
      <p:italic r:id="rId21"/>
      <p:boldItalic r:id="rId22"/>
    </p:embeddedFont>
    <p:embeddedFont>
      <p:font typeface="Roboto" panose="020000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4"/>
  </p:normalViewPr>
  <p:slideViewPr>
    <p:cSldViewPr snapToGrid="0">
      <p:cViewPr varScale="1">
        <p:scale>
          <a:sx n="142" d="100"/>
          <a:sy n="142" d="100"/>
        </p:scale>
        <p:origin x="760"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453ee8b97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453ee8b97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453ee8b97a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453ee8b97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44e5f604f2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44e5f604f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22c8b0503_1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22c8b0503_1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422c8b0503_0_1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422c8b0503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4339c9df63_2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4339c9df63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4339c9df63_2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4339c9df63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422c8b0503_1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422c8b0503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46e19fa06c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46e19fa06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44e5f604f2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44e5f604f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453ee8b97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453ee8b97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allenhsjwac.weebly.co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docs.google.com/document/d/1W8pqEN1PB--H-lIlYL2cQOehP56BrknHU6MJb9SR0Xg/edit?usp=sharing"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latin typeface="Montserrat"/>
                <a:ea typeface="Montserrat"/>
                <a:cs typeface="Montserrat"/>
                <a:sym typeface="Montserrat"/>
              </a:rPr>
              <a:t>Welcome to JWAC!</a:t>
            </a:r>
            <a:endParaRPr sz="6000">
              <a:latin typeface="Montserrat"/>
              <a:ea typeface="Montserrat"/>
              <a:cs typeface="Montserrat"/>
              <a:sym typeface="Montserrat"/>
            </a:endParaRPr>
          </a:p>
        </p:txBody>
      </p:sp>
      <p:sp>
        <p:nvSpPr>
          <p:cNvPr id="65" name="Google Shape;65;p13"/>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Montserrat"/>
                <a:ea typeface="Montserrat"/>
                <a:cs typeface="Montserrat"/>
                <a:sym typeface="Montserrat"/>
              </a:rPr>
              <a:t>Wednesday, October 24</a:t>
            </a:r>
            <a:endParaRPr sz="1800">
              <a:solidFill>
                <a:schemeClr val="dk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Speaker’s List</a:t>
            </a:r>
            <a:endParaRPr>
              <a:latin typeface="Montserrat"/>
              <a:ea typeface="Montserrat"/>
              <a:cs typeface="Montserrat"/>
              <a:sym typeface="Montserrat"/>
            </a:endParaRPr>
          </a:p>
        </p:txBody>
      </p:sp>
      <p:sp>
        <p:nvSpPr>
          <p:cNvPr id="119" name="Google Shape;119;p22"/>
          <p:cNvSpPr txBox="1"/>
          <p:nvPr/>
        </p:nvSpPr>
        <p:spPr>
          <a:xfrm>
            <a:off x="311725" y="1395725"/>
            <a:ext cx="8520600" cy="34707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Montserrat"/>
              <a:buChar char="●"/>
            </a:pPr>
            <a:r>
              <a:rPr lang="en">
                <a:latin typeface="Montserrat"/>
                <a:ea typeface="Montserrat"/>
                <a:cs typeface="Montserrat"/>
                <a:sym typeface="Montserrat"/>
              </a:rPr>
              <a:t>Each delegate will present a </a:t>
            </a:r>
            <a:r>
              <a:rPr lang="en" u="sng">
                <a:latin typeface="Montserrat"/>
                <a:ea typeface="Montserrat"/>
                <a:cs typeface="Montserrat"/>
                <a:sym typeface="Montserrat"/>
              </a:rPr>
              <a:t>one minute</a:t>
            </a:r>
            <a:r>
              <a:rPr lang="en">
                <a:latin typeface="Montserrat"/>
                <a:ea typeface="Montserrat"/>
                <a:cs typeface="Montserrat"/>
                <a:sym typeface="Montserrat"/>
              </a:rPr>
              <a:t> speech to their blocs pertaining to Nuclear Non-proliferation (North Korea). Delegates are suggested to cover</a:t>
            </a:r>
            <a:endParaRPr>
              <a:latin typeface="Montserrat"/>
              <a:ea typeface="Montserrat"/>
              <a:cs typeface="Montserrat"/>
              <a:sym typeface="Montserrat"/>
            </a:endParaRPr>
          </a:p>
          <a:p>
            <a:pPr marL="914400" lvl="1" indent="-317500" algn="l" rtl="0">
              <a:spcBef>
                <a:spcPts val="0"/>
              </a:spcBef>
              <a:spcAft>
                <a:spcPts val="0"/>
              </a:spcAft>
              <a:buSzPts val="1400"/>
              <a:buFont typeface="Montserrat"/>
              <a:buChar char="○"/>
            </a:pPr>
            <a:r>
              <a:rPr lang="en">
                <a:latin typeface="Montserrat"/>
                <a:ea typeface="Montserrat"/>
                <a:cs typeface="Montserrat"/>
                <a:sym typeface="Montserrat"/>
              </a:rPr>
              <a:t>Their country’s name</a:t>
            </a:r>
            <a:endParaRPr>
              <a:latin typeface="Montserrat"/>
              <a:ea typeface="Montserrat"/>
              <a:cs typeface="Montserrat"/>
              <a:sym typeface="Montserrat"/>
            </a:endParaRPr>
          </a:p>
          <a:p>
            <a:pPr marL="914400" lvl="1" indent="-317500" algn="l" rtl="0">
              <a:spcBef>
                <a:spcPts val="0"/>
              </a:spcBef>
              <a:spcAft>
                <a:spcPts val="0"/>
              </a:spcAft>
              <a:buSzPts val="1400"/>
              <a:buFont typeface="Montserrat"/>
              <a:buChar char="○"/>
            </a:pPr>
            <a:r>
              <a:rPr lang="en">
                <a:latin typeface="Montserrat"/>
                <a:ea typeface="Montserrat"/>
                <a:cs typeface="Montserrat"/>
                <a:sym typeface="Montserrat"/>
              </a:rPr>
              <a:t>Brief background info of their country</a:t>
            </a:r>
            <a:endParaRPr>
              <a:latin typeface="Montserrat"/>
              <a:ea typeface="Montserrat"/>
              <a:cs typeface="Montserrat"/>
              <a:sym typeface="Montserrat"/>
            </a:endParaRPr>
          </a:p>
          <a:p>
            <a:pPr marL="914400" lvl="1" indent="-317500" algn="l" rtl="0">
              <a:spcBef>
                <a:spcPts val="0"/>
              </a:spcBef>
              <a:spcAft>
                <a:spcPts val="0"/>
              </a:spcAft>
              <a:buSzPts val="1400"/>
              <a:buFont typeface="Montserrat"/>
              <a:buChar char="○"/>
            </a:pPr>
            <a:r>
              <a:rPr lang="en">
                <a:latin typeface="Montserrat"/>
                <a:ea typeface="Montserrat"/>
                <a:cs typeface="Montserrat"/>
                <a:sym typeface="Montserrat"/>
              </a:rPr>
              <a:t>How the topic is affecting their country bad or good</a:t>
            </a:r>
            <a:endParaRPr>
              <a:latin typeface="Montserrat"/>
              <a:ea typeface="Montserrat"/>
              <a:cs typeface="Montserrat"/>
              <a:sym typeface="Montserrat"/>
            </a:endParaRPr>
          </a:p>
          <a:p>
            <a:pPr marL="914400" lvl="1" indent="-317500" algn="l" rtl="0">
              <a:spcBef>
                <a:spcPts val="0"/>
              </a:spcBef>
              <a:spcAft>
                <a:spcPts val="0"/>
              </a:spcAft>
              <a:buSzPts val="1400"/>
              <a:buFont typeface="Montserrat"/>
              <a:buChar char="○"/>
            </a:pPr>
            <a:r>
              <a:rPr lang="en">
                <a:latin typeface="Montserrat"/>
                <a:ea typeface="Montserrat"/>
                <a:cs typeface="Montserrat"/>
                <a:sym typeface="Montserrat"/>
              </a:rPr>
              <a:t>How they want it solved or see done</a:t>
            </a: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457200" lvl="0" indent="-317500" algn="l" rtl="0">
              <a:spcBef>
                <a:spcPts val="0"/>
              </a:spcBef>
              <a:spcAft>
                <a:spcPts val="0"/>
              </a:spcAft>
              <a:buSzPts val="1400"/>
              <a:buFont typeface="Montserrat"/>
              <a:buChar char="●"/>
            </a:pPr>
            <a:r>
              <a:rPr lang="en">
                <a:latin typeface="Montserrat"/>
                <a:ea typeface="Montserrat"/>
                <a:cs typeface="Montserrat"/>
                <a:sym typeface="Montserrat"/>
              </a:rPr>
              <a:t>Often times delegates open with “honorable chair, fellow delegates, and most esteemed guests”</a:t>
            </a:r>
            <a:endParaRPr>
              <a:latin typeface="Montserrat"/>
              <a:ea typeface="Montserrat"/>
              <a:cs typeface="Montserrat"/>
              <a:sym typeface="Montserrat"/>
            </a:endParaRPr>
          </a:p>
          <a:p>
            <a:pPr marL="457200" lvl="0" indent="-317500" algn="l" rtl="0">
              <a:spcBef>
                <a:spcPts val="0"/>
              </a:spcBef>
              <a:spcAft>
                <a:spcPts val="0"/>
              </a:spcAft>
              <a:buSzPts val="1400"/>
              <a:buFont typeface="Montserrat"/>
              <a:buChar char="●"/>
            </a:pPr>
            <a:r>
              <a:rPr lang="en">
                <a:latin typeface="Montserrat"/>
                <a:ea typeface="Montserrat"/>
                <a:cs typeface="Montserrat"/>
                <a:sym typeface="Montserrat"/>
              </a:rPr>
              <a:t>Take notes as delegates speak; will be helpful in caucusing and resolutions</a:t>
            </a:r>
            <a:endParaRPr>
              <a:latin typeface="Montserrat"/>
              <a:ea typeface="Montserrat"/>
              <a:cs typeface="Montserrat"/>
              <a:sym typeface="Montserrat"/>
            </a:endParaRPr>
          </a:p>
          <a:p>
            <a:pPr marL="457200" lvl="0" indent="-317500" algn="l" rtl="0">
              <a:spcBef>
                <a:spcPts val="0"/>
              </a:spcBef>
              <a:spcAft>
                <a:spcPts val="0"/>
              </a:spcAft>
              <a:buSzPts val="1400"/>
              <a:buFont typeface="Montserrat"/>
              <a:buChar char="●"/>
            </a:pPr>
            <a:r>
              <a:rPr lang="en">
                <a:latin typeface="Montserrat"/>
                <a:ea typeface="Montserrat"/>
                <a:cs typeface="Montserrat"/>
                <a:sym typeface="Montserrat"/>
              </a:rPr>
              <a:t>May use laptops to take notes or look up helpful details regarding the debate</a:t>
            </a:r>
            <a:endParaRPr>
              <a:latin typeface="Montserrat"/>
              <a:ea typeface="Montserrat"/>
              <a:cs typeface="Montserrat"/>
              <a:sym typeface="Montserrat"/>
            </a:endParaRPr>
          </a:p>
          <a:p>
            <a:pPr marL="457200" lvl="0" indent="-317500" algn="l" rtl="0">
              <a:spcBef>
                <a:spcPts val="0"/>
              </a:spcBef>
              <a:spcAft>
                <a:spcPts val="0"/>
              </a:spcAft>
              <a:buSzPts val="1400"/>
              <a:buFont typeface="Montserrat"/>
              <a:buChar char="●"/>
            </a:pPr>
            <a:r>
              <a:rPr lang="en">
                <a:latin typeface="Montserrat"/>
                <a:ea typeface="Montserrat"/>
                <a:cs typeface="Montserrat"/>
                <a:sym typeface="Montserrat"/>
              </a:rPr>
              <a:t>Remember to address the other delegates, not the chair/moderator or a specific delegate</a:t>
            </a:r>
            <a:endParaRPr>
              <a:latin typeface="Montserrat"/>
              <a:ea typeface="Montserrat"/>
              <a:cs typeface="Montserrat"/>
              <a:sym typeface="Montserrat"/>
            </a:endParaRPr>
          </a:p>
          <a:p>
            <a:pPr marL="457200" lvl="0" indent="-317500" algn="l" rtl="0">
              <a:spcBef>
                <a:spcPts val="0"/>
              </a:spcBef>
              <a:spcAft>
                <a:spcPts val="0"/>
              </a:spcAft>
              <a:buSzPts val="1400"/>
              <a:buFont typeface="Montserrat"/>
              <a:buChar char="●"/>
            </a:pPr>
            <a:r>
              <a:rPr lang="en">
                <a:latin typeface="Montserrat"/>
                <a:ea typeface="Montserrat"/>
                <a:cs typeface="Montserrat"/>
                <a:sym typeface="Montserrat"/>
              </a:rPr>
              <a:t>If there is time at the end, form allies with nations with very similar viewpoints on the issue</a:t>
            </a:r>
            <a:endParaRPr>
              <a:latin typeface="Montserrat"/>
              <a:ea typeface="Montserrat"/>
              <a:cs typeface="Montserrat"/>
              <a:sym typeface="Montserrat"/>
            </a:endParaRPr>
          </a:p>
          <a:p>
            <a:pPr marL="457200" lvl="0" indent="-311150" algn="l" rtl="0">
              <a:spcBef>
                <a:spcPts val="0"/>
              </a:spcBef>
              <a:spcAft>
                <a:spcPts val="0"/>
              </a:spcAft>
              <a:buSzPts val="1300"/>
              <a:buFont typeface="Montserrat"/>
              <a:buChar char="●"/>
            </a:pPr>
            <a:r>
              <a:rPr lang="en" sz="1300">
                <a:latin typeface="Montserrat"/>
                <a:ea typeface="Montserrat"/>
                <a:cs typeface="Montserrat"/>
                <a:sym typeface="Montserrat"/>
              </a:rPr>
              <a:t>The best 2 delegates from each bloc (based on best speeches + parliamentary procedure) will earn a prize. Prizes will be collectable only next meet so please come next time :)</a:t>
            </a:r>
            <a:endParaRPr sz="1300">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Unmoderated Caucus (Next meet)</a:t>
            </a:r>
            <a:endParaRPr>
              <a:latin typeface="Montserrat"/>
              <a:ea typeface="Montserrat"/>
              <a:cs typeface="Montserrat"/>
              <a:sym typeface="Montserrat"/>
            </a:endParaRPr>
          </a:p>
        </p:txBody>
      </p:sp>
      <p:sp>
        <p:nvSpPr>
          <p:cNvPr id="125" name="Google Shape;125;p23"/>
          <p:cNvSpPr txBox="1"/>
          <p:nvPr/>
        </p:nvSpPr>
        <p:spPr>
          <a:xfrm>
            <a:off x="349550" y="1483125"/>
            <a:ext cx="8520600" cy="32208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Font typeface="Montserrat"/>
              <a:buAutoNum type="arabicPeriod"/>
            </a:pPr>
            <a:r>
              <a:rPr lang="en" sz="1800">
                <a:solidFill>
                  <a:schemeClr val="dk1"/>
                </a:solidFill>
                <a:latin typeface="Montserrat"/>
                <a:ea typeface="Montserrat"/>
                <a:cs typeface="Montserrat"/>
                <a:sym typeface="Montserrat"/>
              </a:rPr>
              <a:t>International economic sanctions</a:t>
            </a:r>
            <a:endParaRPr sz="1800">
              <a:solidFill>
                <a:schemeClr val="dk1"/>
              </a:solidFill>
              <a:latin typeface="Montserrat"/>
              <a:ea typeface="Montserrat"/>
              <a:cs typeface="Montserrat"/>
              <a:sym typeface="Montserrat"/>
            </a:endParaRPr>
          </a:p>
          <a:p>
            <a:pPr marL="457200" lvl="0" indent="-342900" algn="l" rtl="0">
              <a:spcBef>
                <a:spcPts val="0"/>
              </a:spcBef>
              <a:spcAft>
                <a:spcPts val="0"/>
              </a:spcAft>
              <a:buClr>
                <a:schemeClr val="dk1"/>
              </a:buClr>
              <a:buSzPts val="1800"/>
              <a:buFont typeface="Montserrat"/>
              <a:buAutoNum type="arabicPeriod"/>
            </a:pPr>
            <a:r>
              <a:rPr lang="en" sz="1800">
                <a:solidFill>
                  <a:schemeClr val="dk1"/>
                </a:solidFill>
                <a:latin typeface="Montserrat"/>
                <a:ea typeface="Montserrat"/>
                <a:cs typeface="Montserrat"/>
                <a:sym typeface="Montserrat"/>
              </a:rPr>
              <a:t>Military responsibilities </a:t>
            </a:r>
            <a:endParaRPr sz="1800">
              <a:solidFill>
                <a:schemeClr val="dk1"/>
              </a:solidFill>
              <a:latin typeface="Montserrat"/>
              <a:ea typeface="Montserrat"/>
              <a:cs typeface="Montserrat"/>
              <a:sym typeface="Montserrat"/>
            </a:endParaRPr>
          </a:p>
          <a:p>
            <a:pPr marL="457200" lvl="0" indent="-342900" algn="l" rtl="0">
              <a:spcBef>
                <a:spcPts val="0"/>
              </a:spcBef>
              <a:spcAft>
                <a:spcPts val="0"/>
              </a:spcAft>
              <a:buClr>
                <a:schemeClr val="dk1"/>
              </a:buClr>
              <a:buSzPts val="1800"/>
              <a:buFont typeface="Montserrat"/>
              <a:buAutoNum type="arabicPeriod"/>
            </a:pPr>
            <a:r>
              <a:rPr lang="en" sz="1800">
                <a:solidFill>
                  <a:schemeClr val="dk1"/>
                </a:solidFill>
                <a:latin typeface="Montserrat"/>
                <a:ea typeface="Montserrat"/>
                <a:cs typeface="Montserrat"/>
                <a:sym typeface="Montserrat"/>
              </a:rPr>
              <a:t>Financial and technical responsibilities </a:t>
            </a:r>
            <a:endParaRPr sz="1800">
              <a:solidFill>
                <a:schemeClr val="dk1"/>
              </a:solidFill>
              <a:latin typeface="Montserrat"/>
              <a:ea typeface="Montserrat"/>
              <a:cs typeface="Montserrat"/>
              <a:sym typeface="Montserrat"/>
            </a:endParaRPr>
          </a:p>
          <a:p>
            <a:pPr marL="457200" lvl="0" indent="-342900" algn="l" rtl="0">
              <a:spcBef>
                <a:spcPts val="0"/>
              </a:spcBef>
              <a:spcAft>
                <a:spcPts val="0"/>
              </a:spcAft>
              <a:buClr>
                <a:schemeClr val="dk1"/>
              </a:buClr>
              <a:buSzPts val="1800"/>
              <a:buFont typeface="Montserrat"/>
              <a:buAutoNum type="arabicPeriod"/>
            </a:pPr>
            <a:r>
              <a:rPr lang="en" sz="1800">
                <a:solidFill>
                  <a:schemeClr val="dk1"/>
                </a:solidFill>
                <a:latin typeface="Montserrat"/>
                <a:ea typeface="Montserrat"/>
                <a:cs typeface="Montserrat"/>
                <a:sym typeface="Montserrat"/>
              </a:rPr>
              <a:t>Progression dates/time- to follow if a nation is on track to fulfilling the points of a resolution</a:t>
            </a:r>
            <a:endParaRPr sz="1800">
              <a:solidFill>
                <a:schemeClr val="dk1"/>
              </a:solidFill>
              <a:latin typeface="Montserrat"/>
              <a:ea typeface="Montserrat"/>
              <a:cs typeface="Montserrat"/>
              <a:sym typeface="Montserrat"/>
            </a:endParaRPr>
          </a:p>
          <a:p>
            <a:pPr marL="457200" lvl="0" indent="-342900" algn="l" rtl="0">
              <a:spcBef>
                <a:spcPts val="0"/>
              </a:spcBef>
              <a:spcAft>
                <a:spcPts val="0"/>
              </a:spcAft>
              <a:buClr>
                <a:schemeClr val="dk1"/>
              </a:buClr>
              <a:buSzPts val="1800"/>
              <a:buFont typeface="Montserrat"/>
              <a:buAutoNum type="arabicPeriod"/>
            </a:pPr>
            <a:r>
              <a:rPr lang="en" sz="1800">
                <a:solidFill>
                  <a:schemeClr val="dk1"/>
                </a:solidFill>
                <a:latin typeface="Montserrat"/>
                <a:ea typeface="Montserrat"/>
                <a:cs typeface="Montserrat"/>
                <a:sym typeface="Montserrat"/>
              </a:rPr>
              <a:t>Penalties for nations that fail to abide by the resolutions</a:t>
            </a:r>
            <a:endParaRPr sz="1800">
              <a:solidFill>
                <a:schemeClr val="dk1"/>
              </a:solidFill>
              <a:latin typeface="Montserrat"/>
              <a:ea typeface="Montserrat"/>
              <a:cs typeface="Montserrat"/>
              <a:sym typeface="Montserrat"/>
            </a:endParaRPr>
          </a:p>
          <a:p>
            <a:pPr marL="457200" lvl="0" indent="0" algn="l" rtl="0">
              <a:spcBef>
                <a:spcPts val="0"/>
              </a:spcBef>
              <a:spcAft>
                <a:spcPts val="0"/>
              </a:spcAft>
              <a:buNone/>
            </a:pPr>
            <a:endParaRPr sz="1800">
              <a:solidFill>
                <a:schemeClr val="dk1"/>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311700" y="539725"/>
            <a:ext cx="8520600" cy="417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b="1">
                <a:latin typeface="Montserrat"/>
                <a:ea typeface="Montserrat"/>
                <a:cs typeface="Montserrat"/>
                <a:sym typeface="Montserrat"/>
              </a:rPr>
              <a:t>MEETING ADJOURNED</a:t>
            </a:r>
            <a:endParaRPr sz="4800" b="1">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latin typeface="Montserrat"/>
                <a:ea typeface="Montserrat"/>
                <a:cs typeface="Montserrat"/>
                <a:sym typeface="Montserrat"/>
              </a:rPr>
              <a:t>Agenda </a:t>
            </a:r>
            <a:endParaRPr sz="4800">
              <a:latin typeface="Montserrat"/>
              <a:ea typeface="Montserrat"/>
              <a:cs typeface="Montserrat"/>
              <a:sym typeface="Montserrat"/>
            </a:endParaRPr>
          </a:p>
        </p:txBody>
      </p:sp>
      <p:sp>
        <p:nvSpPr>
          <p:cNvPr id="71" name="Google Shape;71;p14"/>
          <p:cNvSpPr txBox="1">
            <a:spLocks noGrp="1"/>
          </p:cNvSpPr>
          <p:nvPr>
            <p:ph type="body" idx="1"/>
          </p:nvPr>
        </p:nvSpPr>
        <p:spPr>
          <a:xfrm>
            <a:off x="4644675" y="551200"/>
            <a:ext cx="4166400" cy="4280100"/>
          </a:xfrm>
          <a:prstGeom prst="rect">
            <a:avLst/>
          </a:prstGeom>
        </p:spPr>
        <p:txBody>
          <a:bodyPr spcFirstLastPara="1" wrap="square" lIns="91425" tIns="91425" rIns="91425" bIns="91425" anchor="t" anchorCtr="0">
            <a:noAutofit/>
          </a:bodyPr>
          <a:lstStyle/>
          <a:p>
            <a:pPr marL="0" lvl="0" indent="0" algn="ctr" rtl="0">
              <a:lnSpc>
                <a:spcPct val="200000"/>
              </a:lnSpc>
              <a:spcBef>
                <a:spcPts val="0"/>
              </a:spcBef>
              <a:spcAft>
                <a:spcPts val="0"/>
              </a:spcAft>
              <a:buNone/>
            </a:pPr>
            <a:r>
              <a:rPr lang="en" sz="2400">
                <a:solidFill>
                  <a:schemeClr val="dk1"/>
                </a:solidFill>
                <a:latin typeface="Montserrat"/>
                <a:ea typeface="Montserrat"/>
                <a:cs typeface="Montserrat"/>
                <a:sym typeface="Montserrat"/>
              </a:rPr>
              <a:t>Announcements</a:t>
            </a:r>
            <a:endParaRPr sz="2400">
              <a:solidFill>
                <a:schemeClr val="dk1"/>
              </a:solidFill>
              <a:latin typeface="Montserrat"/>
              <a:ea typeface="Montserrat"/>
              <a:cs typeface="Montserrat"/>
              <a:sym typeface="Montserrat"/>
            </a:endParaRPr>
          </a:p>
          <a:p>
            <a:pPr marL="0" lvl="0" indent="0" algn="ctr" rtl="0">
              <a:lnSpc>
                <a:spcPct val="200000"/>
              </a:lnSpc>
              <a:spcBef>
                <a:spcPts val="1600"/>
              </a:spcBef>
              <a:spcAft>
                <a:spcPts val="0"/>
              </a:spcAft>
              <a:buNone/>
            </a:pPr>
            <a:r>
              <a:rPr lang="en" sz="2400">
                <a:solidFill>
                  <a:schemeClr val="dk1"/>
                </a:solidFill>
                <a:latin typeface="Montserrat"/>
                <a:ea typeface="Montserrat"/>
                <a:cs typeface="Montserrat"/>
                <a:sym typeface="Montserrat"/>
              </a:rPr>
              <a:t>Dues!</a:t>
            </a:r>
            <a:endParaRPr sz="2400">
              <a:solidFill>
                <a:schemeClr val="dk1"/>
              </a:solidFill>
              <a:latin typeface="Montserrat"/>
              <a:ea typeface="Montserrat"/>
              <a:cs typeface="Montserrat"/>
              <a:sym typeface="Montserrat"/>
            </a:endParaRPr>
          </a:p>
          <a:p>
            <a:pPr marL="0" lvl="0" indent="0" algn="ctr" rtl="0">
              <a:lnSpc>
                <a:spcPct val="200000"/>
              </a:lnSpc>
              <a:spcBef>
                <a:spcPts val="1600"/>
              </a:spcBef>
              <a:spcAft>
                <a:spcPts val="0"/>
              </a:spcAft>
              <a:buNone/>
            </a:pPr>
            <a:r>
              <a:rPr lang="en" sz="2400">
                <a:solidFill>
                  <a:schemeClr val="dk1"/>
                </a:solidFill>
                <a:latin typeface="Montserrat"/>
                <a:ea typeface="Montserrat"/>
                <a:cs typeface="Montserrat"/>
                <a:sym typeface="Montserrat"/>
              </a:rPr>
              <a:t>WorldQuest In Depth</a:t>
            </a:r>
            <a:endParaRPr sz="2400">
              <a:solidFill>
                <a:schemeClr val="dk1"/>
              </a:solidFill>
              <a:latin typeface="Montserrat"/>
              <a:ea typeface="Montserrat"/>
              <a:cs typeface="Montserrat"/>
              <a:sym typeface="Montserrat"/>
            </a:endParaRPr>
          </a:p>
          <a:p>
            <a:pPr marL="0" lvl="0" indent="0" algn="ctr" rtl="0">
              <a:lnSpc>
                <a:spcPct val="200000"/>
              </a:lnSpc>
              <a:spcBef>
                <a:spcPts val="1600"/>
              </a:spcBef>
              <a:spcAft>
                <a:spcPts val="0"/>
              </a:spcAft>
              <a:buNone/>
            </a:pPr>
            <a:r>
              <a:rPr lang="en" sz="2400">
                <a:solidFill>
                  <a:schemeClr val="dk1"/>
                </a:solidFill>
                <a:latin typeface="Montserrat"/>
                <a:ea typeface="Montserrat"/>
                <a:cs typeface="Montserrat"/>
                <a:sym typeface="Montserrat"/>
              </a:rPr>
              <a:t>Finish Qatar MUN Debate</a:t>
            </a:r>
            <a:endParaRPr sz="2400">
              <a:solidFill>
                <a:schemeClr val="dk1"/>
              </a:solidFill>
              <a:latin typeface="Montserrat"/>
              <a:ea typeface="Montserrat"/>
              <a:cs typeface="Montserrat"/>
              <a:sym typeface="Montserrat"/>
            </a:endParaRPr>
          </a:p>
          <a:p>
            <a:pPr marL="0" lvl="0" indent="0" algn="ctr" rtl="0">
              <a:lnSpc>
                <a:spcPct val="200000"/>
              </a:lnSpc>
              <a:spcBef>
                <a:spcPts val="1600"/>
              </a:spcBef>
              <a:spcAft>
                <a:spcPts val="0"/>
              </a:spcAft>
              <a:buNone/>
            </a:pPr>
            <a:r>
              <a:rPr lang="en" sz="2400">
                <a:solidFill>
                  <a:schemeClr val="dk1"/>
                </a:solidFill>
                <a:latin typeface="Montserrat"/>
                <a:ea typeface="Montserrat"/>
                <a:cs typeface="Montserrat"/>
                <a:sym typeface="Montserrat"/>
              </a:rPr>
              <a:t>Intro North Korea MUN </a:t>
            </a:r>
            <a:endParaRPr sz="2400">
              <a:solidFill>
                <a:schemeClr val="dk1"/>
              </a:solidFill>
              <a:latin typeface="Montserrat"/>
              <a:ea typeface="Montserrat"/>
              <a:cs typeface="Montserrat"/>
              <a:sym typeface="Montserrat"/>
            </a:endParaRPr>
          </a:p>
          <a:p>
            <a:pPr marL="0" lvl="0" indent="0" algn="ctr" rtl="0">
              <a:lnSpc>
                <a:spcPct val="200000"/>
              </a:lnSpc>
              <a:spcBef>
                <a:spcPts val="1600"/>
              </a:spcBef>
              <a:spcAft>
                <a:spcPts val="0"/>
              </a:spcAft>
              <a:buNone/>
            </a:pPr>
            <a:endParaRPr sz="2400">
              <a:solidFill>
                <a:schemeClr val="dk1"/>
              </a:solidFill>
              <a:latin typeface="Montserrat"/>
              <a:ea typeface="Montserrat"/>
              <a:cs typeface="Montserrat"/>
              <a:sym typeface="Montserrat"/>
            </a:endParaRPr>
          </a:p>
          <a:p>
            <a:pPr marL="0" lvl="0" indent="0" algn="l" rtl="0">
              <a:lnSpc>
                <a:spcPct val="200000"/>
              </a:lnSpc>
              <a:spcBef>
                <a:spcPts val="1600"/>
              </a:spcBef>
              <a:spcAft>
                <a:spcPts val="0"/>
              </a:spcAft>
              <a:buNone/>
            </a:pPr>
            <a:r>
              <a:rPr lang="en" sz="2400">
                <a:solidFill>
                  <a:schemeClr val="dk1"/>
                </a:solidFill>
                <a:latin typeface="Montserrat"/>
                <a:ea typeface="Montserrat"/>
                <a:cs typeface="Montserrat"/>
                <a:sym typeface="Montserrat"/>
              </a:rPr>
              <a:t>			</a:t>
            </a:r>
            <a:endParaRPr sz="2400">
              <a:solidFill>
                <a:schemeClr val="dk1"/>
              </a:solidFill>
              <a:latin typeface="Montserrat"/>
              <a:ea typeface="Montserrat"/>
              <a:cs typeface="Montserrat"/>
              <a:sym typeface="Montserrat"/>
            </a:endParaRPr>
          </a:p>
          <a:p>
            <a:pPr marL="0" lvl="0" indent="0" algn="l" rtl="0">
              <a:spcBef>
                <a:spcPts val="1600"/>
              </a:spcBef>
              <a:spcAft>
                <a:spcPts val="1600"/>
              </a:spcAft>
              <a:buNone/>
            </a:pPr>
            <a:endParaRPr sz="2400">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11725" y="500925"/>
            <a:ext cx="3706500" cy="254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latin typeface="Montserrat"/>
                <a:ea typeface="Montserrat"/>
                <a:cs typeface="Montserrat"/>
                <a:sym typeface="Montserrat"/>
              </a:rPr>
              <a:t>Contact</a:t>
            </a:r>
            <a:endParaRPr sz="4800">
              <a:latin typeface="Montserrat"/>
              <a:ea typeface="Montserrat"/>
              <a:cs typeface="Montserrat"/>
              <a:sym typeface="Montserrat"/>
            </a:endParaRPr>
          </a:p>
        </p:txBody>
      </p:sp>
      <p:sp>
        <p:nvSpPr>
          <p:cNvPr id="77" name="Google Shape;77;p15"/>
          <p:cNvSpPr txBox="1">
            <a:spLocks noGrp="1"/>
          </p:cNvSpPr>
          <p:nvPr>
            <p:ph type="body" idx="1"/>
          </p:nvPr>
        </p:nvSpPr>
        <p:spPr>
          <a:xfrm>
            <a:off x="4644675" y="163275"/>
            <a:ext cx="4166400" cy="443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Montserrat"/>
                <a:ea typeface="Montserrat"/>
                <a:cs typeface="Montserrat"/>
                <a:sym typeface="Montserrat"/>
              </a:rPr>
              <a:t>REMIND: @allenjwac</a:t>
            </a:r>
            <a:endParaRPr sz="1800" b="1">
              <a:solidFill>
                <a:schemeClr val="dk1"/>
              </a:solidFill>
              <a:latin typeface="Montserrat"/>
              <a:ea typeface="Montserrat"/>
              <a:cs typeface="Montserrat"/>
              <a:sym typeface="Montserrat"/>
            </a:endParaRPr>
          </a:p>
          <a:p>
            <a:pPr marL="0" lvl="0" indent="0" algn="l" rtl="0">
              <a:spcBef>
                <a:spcPts val="1600"/>
              </a:spcBef>
              <a:spcAft>
                <a:spcPts val="0"/>
              </a:spcAft>
              <a:buNone/>
            </a:pPr>
            <a:r>
              <a:rPr lang="en" sz="1800" b="1">
                <a:solidFill>
                  <a:schemeClr val="dk1"/>
                </a:solidFill>
                <a:latin typeface="Montserrat"/>
                <a:ea typeface="Montserrat"/>
                <a:cs typeface="Montserrat"/>
                <a:sym typeface="Montserrat"/>
              </a:rPr>
              <a:t>INSTAGRAM: @allenhsjwac</a:t>
            </a:r>
            <a:endParaRPr sz="1800" b="1">
              <a:solidFill>
                <a:schemeClr val="dk1"/>
              </a:solidFill>
              <a:latin typeface="Montserrat"/>
              <a:ea typeface="Montserrat"/>
              <a:cs typeface="Montserrat"/>
              <a:sym typeface="Montserrat"/>
            </a:endParaRPr>
          </a:p>
          <a:p>
            <a:pPr marL="0" lvl="0" indent="0" algn="l" rtl="0">
              <a:spcBef>
                <a:spcPts val="1600"/>
              </a:spcBef>
              <a:spcAft>
                <a:spcPts val="0"/>
              </a:spcAft>
              <a:buNone/>
            </a:pPr>
            <a:r>
              <a:rPr lang="en" sz="1800" b="1">
                <a:solidFill>
                  <a:schemeClr val="dk1"/>
                </a:solidFill>
                <a:latin typeface="Montserrat"/>
                <a:ea typeface="Montserrat"/>
                <a:cs typeface="Montserrat"/>
                <a:sym typeface="Montserrat"/>
              </a:rPr>
              <a:t>TWITTER: @allenhsjwac</a:t>
            </a:r>
            <a:endParaRPr sz="1800" b="1">
              <a:solidFill>
                <a:schemeClr val="dk1"/>
              </a:solidFill>
              <a:latin typeface="Montserrat"/>
              <a:ea typeface="Montserrat"/>
              <a:cs typeface="Montserrat"/>
              <a:sym typeface="Montserrat"/>
            </a:endParaRPr>
          </a:p>
          <a:p>
            <a:pPr marL="0" lvl="0" indent="0" algn="l" rtl="0">
              <a:spcBef>
                <a:spcPts val="1600"/>
              </a:spcBef>
              <a:spcAft>
                <a:spcPts val="0"/>
              </a:spcAft>
              <a:buNone/>
            </a:pPr>
            <a:r>
              <a:rPr lang="en" sz="1800" b="1">
                <a:solidFill>
                  <a:schemeClr val="dk1"/>
                </a:solidFill>
                <a:latin typeface="Montserrat"/>
                <a:ea typeface="Montserrat"/>
                <a:cs typeface="Montserrat"/>
                <a:sym typeface="Montserrat"/>
              </a:rPr>
              <a:t>WEEBLY: </a:t>
            </a:r>
            <a:r>
              <a:rPr lang="en" sz="1800" b="1" u="sng">
                <a:solidFill>
                  <a:schemeClr val="accent5"/>
                </a:solidFill>
                <a:latin typeface="Montserrat"/>
                <a:ea typeface="Montserrat"/>
                <a:cs typeface="Montserrat"/>
                <a:sym typeface="Montserrat"/>
                <a:hlinkClick r:id="rId3"/>
              </a:rPr>
              <a:t>http://allenhsjwac.weebly.com/</a:t>
            </a:r>
            <a:endParaRPr sz="1800" b="1">
              <a:solidFill>
                <a:schemeClr val="accent5"/>
              </a:solidFill>
              <a:latin typeface="Montserrat"/>
              <a:ea typeface="Montserrat"/>
              <a:cs typeface="Montserrat"/>
              <a:sym typeface="Montserrat"/>
            </a:endParaRPr>
          </a:p>
          <a:p>
            <a:pPr marL="0" lvl="0" indent="0" algn="l" rtl="0">
              <a:spcBef>
                <a:spcPts val="1600"/>
              </a:spcBef>
              <a:spcAft>
                <a:spcPts val="0"/>
              </a:spcAft>
              <a:buNone/>
            </a:pPr>
            <a:r>
              <a:rPr lang="en" sz="1800" b="1">
                <a:solidFill>
                  <a:schemeClr val="dk1"/>
                </a:solidFill>
                <a:latin typeface="Montserrat"/>
                <a:ea typeface="Montserrat"/>
                <a:cs typeface="Montserrat"/>
                <a:sym typeface="Montserrat"/>
              </a:rPr>
              <a:t>SLACK WEB: ahsjwac.slack.com</a:t>
            </a:r>
            <a:endParaRPr sz="1800" b="1">
              <a:solidFill>
                <a:schemeClr val="dk1"/>
              </a:solidFill>
              <a:latin typeface="Montserrat"/>
              <a:ea typeface="Montserrat"/>
              <a:cs typeface="Montserrat"/>
              <a:sym typeface="Montserrat"/>
            </a:endParaRPr>
          </a:p>
          <a:p>
            <a:pPr marL="0" lvl="0" indent="0" algn="l" rtl="0">
              <a:spcBef>
                <a:spcPts val="1600"/>
              </a:spcBef>
              <a:spcAft>
                <a:spcPts val="0"/>
              </a:spcAft>
              <a:buNone/>
            </a:pPr>
            <a:r>
              <a:rPr lang="en" sz="1800" b="1">
                <a:solidFill>
                  <a:schemeClr val="dk1"/>
                </a:solidFill>
                <a:latin typeface="Montserrat"/>
                <a:ea typeface="Montserrat"/>
                <a:cs typeface="Montserrat"/>
                <a:sym typeface="Montserrat"/>
              </a:rPr>
              <a:t>	-to join: bit.ly/2pwQpnm</a:t>
            </a:r>
            <a:endParaRPr sz="1800" b="1">
              <a:solidFill>
                <a:schemeClr val="dk1"/>
              </a:solidFill>
              <a:latin typeface="Montserrat"/>
              <a:ea typeface="Montserrat"/>
              <a:cs typeface="Montserrat"/>
              <a:sym typeface="Montserrat"/>
            </a:endParaRPr>
          </a:p>
          <a:p>
            <a:pPr marL="0" lvl="0" indent="0" algn="l" rtl="0">
              <a:spcBef>
                <a:spcPts val="1600"/>
              </a:spcBef>
              <a:spcAft>
                <a:spcPts val="0"/>
              </a:spcAft>
              <a:buNone/>
            </a:pPr>
            <a:r>
              <a:rPr lang="en" sz="1800" b="1">
                <a:solidFill>
                  <a:schemeClr val="dk1"/>
                </a:solidFill>
                <a:latin typeface="Montserrat"/>
                <a:ea typeface="Montserrat"/>
                <a:cs typeface="Montserrat"/>
                <a:sym typeface="Montserrat"/>
              </a:rPr>
              <a:t>       -scan to join:</a:t>
            </a:r>
            <a:endParaRPr sz="1800" b="1">
              <a:solidFill>
                <a:schemeClr val="dk1"/>
              </a:solidFill>
              <a:latin typeface="Montserrat"/>
              <a:ea typeface="Montserrat"/>
              <a:cs typeface="Montserrat"/>
              <a:sym typeface="Montserrat"/>
            </a:endParaRPr>
          </a:p>
          <a:p>
            <a:pPr marL="0" lvl="0" indent="0" algn="l" rtl="0">
              <a:spcBef>
                <a:spcPts val="1600"/>
              </a:spcBef>
              <a:spcAft>
                <a:spcPts val="0"/>
              </a:spcAft>
              <a:buNone/>
            </a:pPr>
            <a:r>
              <a:rPr lang="en" sz="1800" b="1">
                <a:solidFill>
                  <a:schemeClr val="dk1"/>
                </a:solidFill>
                <a:latin typeface="Montserrat"/>
                <a:ea typeface="Montserrat"/>
                <a:cs typeface="Montserrat"/>
                <a:sym typeface="Montserrat"/>
              </a:rPr>
              <a:t>       </a:t>
            </a:r>
            <a:endParaRPr sz="1800" b="1">
              <a:solidFill>
                <a:schemeClr val="dk1"/>
              </a:solidFill>
              <a:latin typeface="Montserrat"/>
              <a:ea typeface="Montserrat"/>
              <a:cs typeface="Montserrat"/>
              <a:sym typeface="Montserrat"/>
            </a:endParaRPr>
          </a:p>
          <a:p>
            <a:pPr marL="0" lvl="0" indent="0" algn="l" rtl="0">
              <a:spcBef>
                <a:spcPts val="1600"/>
              </a:spcBef>
              <a:spcAft>
                <a:spcPts val="0"/>
              </a:spcAft>
              <a:buNone/>
            </a:pPr>
            <a:endParaRPr sz="1800" b="1">
              <a:solidFill>
                <a:schemeClr val="dk1"/>
              </a:solidFill>
              <a:latin typeface="Montserrat"/>
              <a:ea typeface="Montserrat"/>
              <a:cs typeface="Montserrat"/>
              <a:sym typeface="Montserrat"/>
            </a:endParaRPr>
          </a:p>
          <a:p>
            <a:pPr marL="0" lvl="0" indent="0" algn="l" rtl="0">
              <a:spcBef>
                <a:spcPts val="1600"/>
              </a:spcBef>
              <a:spcAft>
                <a:spcPts val="0"/>
              </a:spcAft>
              <a:buNone/>
            </a:pPr>
            <a:endParaRPr sz="1400" b="1">
              <a:solidFill>
                <a:schemeClr val="dk1"/>
              </a:solidFill>
              <a:latin typeface="Montserrat"/>
              <a:ea typeface="Montserrat"/>
              <a:cs typeface="Montserrat"/>
              <a:sym typeface="Montserrat"/>
            </a:endParaRPr>
          </a:p>
          <a:p>
            <a:pPr marL="0" lvl="0" indent="0" algn="l" rtl="0">
              <a:spcBef>
                <a:spcPts val="1600"/>
              </a:spcBef>
              <a:spcAft>
                <a:spcPts val="1600"/>
              </a:spcAft>
              <a:buNone/>
            </a:pPr>
            <a:endParaRPr sz="1400" b="1">
              <a:solidFill>
                <a:schemeClr val="dk1"/>
              </a:solidFill>
              <a:latin typeface="Montserrat"/>
              <a:ea typeface="Montserrat"/>
              <a:cs typeface="Montserrat"/>
              <a:sym typeface="Montserrat"/>
            </a:endParaRPr>
          </a:p>
        </p:txBody>
      </p:sp>
      <p:pic>
        <p:nvPicPr>
          <p:cNvPr id="78" name="Google Shape;78;p15"/>
          <p:cNvPicPr preferRelativeResize="0"/>
          <p:nvPr/>
        </p:nvPicPr>
        <p:blipFill>
          <a:blip r:embed="rId4">
            <a:alphaModFix/>
          </a:blip>
          <a:stretch>
            <a:fillRect/>
          </a:stretch>
        </p:blipFill>
        <p:spPr>
          <a:xfrm>
            <a:off x="6787450" y="3483700"/>
            <a:ext cx="1526175" cy="1526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latin typeface="Montserrat"/>
                <a:ea typeface="Montserrat"/>
                <a:cs typeface="Montserrat"/>
                <a:sym typeface="Montserrat"/>
              </a:rPr>
              <a:t>Dues</a:t>
            </a:r>
            <a:endParaRPr sz="4800">
              <a:latin typeface="Montserrat"/>
              <a:ea typeface="Montserrat"/>
              <a:cs typeface="Montserrat"/>
              <a:sym typeface="Montserrat"/>
            </a:endParaRPr>
          </a:p>
        </p:txBody>
      </p:sp>
      <p:sp>
        <p:nvSpPr>
          <p:cNvPr id="84" name="Google Shape;84;p16"/>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Char char="-"/>
            </a:pPr>
            <a:r>
              <a:rPr lang="en" sz="2400" b="1">
                <a:solidFill>
                  <a:srgbClr val="000000"/>
                </a:solidFill>
              </a:rPr>
              <a:t>$10 Dues for all JWAC members</a:t>
            </a:r>
            <a:endParaRPr sz="2400" b="1">
              <a:solidFill>
                <a:srgbClr val="000000"/>
              </a:solidFill>
            </a:endParaRPr>
          </a:p>
          <a:p>
            <a:pPr marL="457200" lvl="0" indent="-381000" algn="l" rtl="0">
              <a:spcBef>
                <a:spcPts val="0"/>
              </a:spcBef>
              <a:spcAft>
                <a:spcPts val="0"/>
              </a:spcAft>
              <a:buClr>
                <a:srgbClr val="000000"/>
              </a:buClr>
              <a:buSzPts val="2400"/>
              <a:buChar char="-"/>
            </a:pPr>
            <a:r>
              <a:rPr lang="en" sz="2400" b="1">
                <a:solidFill>
                  <a:srgbClr val="000000"/>
                </a:solidFill>
              </a:rPr>
              <a:t>Dues are required for participation in WorldQuest and to run for board in April</a:t>
            </a:r>
            <a:endParaRPr sz="2400" b="1">
              <a:solidFill>
                <a:srgbClr val="000000"/>
              </a:solidFill>
            </a:endParaRPr>
          </a:p>
          <a:p>
            <a:pPr marL="457200" lvl="0" indent="-381000" algn="l" rtl="0">
              <a:spcBef>
                <a:spcPts val="0"/>
              </a:spcBef>
              <a:spcAft>
                <a:spcPts val="0"/>
              </a:spcAft>
              <a:buClr>
                <a:srgbClr val="000000"/>
              </a:buClr>
              <a:buSzPts val="2400"/>
              <a:buChar char="-"/>
            </a:pPr>
            <a:r>
              <a:rPr lang="en" sz="2400" b="1">
                <a:solidFill>
                  <a:srgbClr val="000000"/>
                </a:solidFill>
              </a:rPr>
              <a:t>Due on 11/7, extended to today</a:t>
            </a:r>
            <a:endParaRPr sz="2400" b="1">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340925" y="252875"/>
            <a:ext cx="3706500" cy="436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latin typeface="Montserrat"/>
                <a:ea typeface="Montserrat"/>
                <a:cs typeface="Montserrat"/>
                <a:sym typeface="Montserrat"/>
              </a:rPr>
              <a:t>WorldQuest</a:t>
            </a:r>
            <a:endParaRPr sz="4000">
              <a:latin typeface="Montserrat"/>
              <a:ea typeface="Montserrat"/>
              <a:cs typeface="Montserrat"/>
              <a:sym typeface="Montserrat"/>
            </a:endParaRPr>
          </a:p>
          <a:p>
            <a:pPr marL="0" lvl="0" indent="0" algn="l" rtl="0">
              <a:spcBef>
                <a:spcPts val="0"/>
              </a:spcBef>
              <a:spcAft>
                <a:spcPts val="0"/>
              </a:spcAft>
              <a:buNone/>
            </a:pPr>
            <a:endParaRPr sz="2400">
              <a:latin typeface="Montserrat"/>
              <a:ea typeface="Montserrat"/>
              <a:cs typeface="Montserrat"/>
              <a:sym typeface="Montserrat"/>
            </a:endParaRPr>
          </a:p>
          <a:p>
            <a:pPr marL="457200" lvl="0" indent="-381000" algn="l" rtl="0">
              <a:spcBef>
                <a:spcPts val="0"/>
              </a:spcBef>
              <a:spcAft>
                <a:spcPts val="0"/>
              </a:spcAft>
              <a:buSzPts val="2400"/>
              <a:buFont typeface="Montserrat"/>
              <a:buChar char="-"/>
            </a:pPr>
            <a:r>
              <a:rPr lang="en" sz="2400">
                <a:latin typeface="Montserrat"/>
                <a:ea typeface="Montserrat"/>
                <a:cs typeface="Montserrat"/>
                <a:sym typeface="Montserrat"/>
              </a:rPr>
              <a:t>3 Teams of 4 from AHS to compete at regionals</a:t>
            </a:r>
            <a:endParaRPr sz="2400">
              <a:latin typeface="Montserrat"/>
              <a:ea typeface="Montserrat"/>
              <a:cs typeface="Montserrat"/>
              <a:sym typeface="Montserrat"/>
            </a:endParaRPr>
          </a:p>
          <a:p>
            <a:pPr marL="457200" lvl="0" indent="-381000" algn="l" rtl="0">
              <a:spcBef>
                <a:spcPts val="0"/>
              </a:spcBef>
              <a:spcAft>
                <a:spcPts val="0"/>
              </a:spcAft>
              <a:buSzPts val="2400"/>
              <a:buFont typeface="Montserrat"/>
              <a:buChar char="-"/>
            </a:pPr>
            <a:r>
              <a:rPr lang="en" sz="2400">
                <a:latin typeface="Montserrat"/>
                <a:ea typeface="Montserrat"/>
                <a:cs typeface="Montserrat"/>
                <a:sym typeface="Montserrat"/>
              </a:rPr>
              <a:t>Competition Date: February 12th</a:t>
            </a:r>
            <a:endParaRPr sz="2400">
              <a:latin typeface="Montserrat"/>
              <a:ea typeface="Montserrat"/>
              <a:cs typeface="Montserrat"/>
              <a:sym typeface="Montserrat"/>
            </a:endParaRPr>
          </a:p>
          <a:p>
            <a:pPr marL="457200" lvl="0" indent="-381000" algn="l" rtl="0">
              <a:spcBef>
                <a:spcPts val="0"/>
              </a:spcBef>
              <a:spcAft>
                <a:spcPts val="0"/>
              </a:spcAft>
              <a:buSzPts val="2400"/>
              <a:buFont typeface="Montserrat"/>
              <a:buChar char="-"/>
            </a:pPr>
            <a:r>
              <a:rPr lang="en" sz="2400">
                <a:latin typeface="Montserrat"/>
                <a:ea typeface="Montserrat"/>
                <a:cs typeface="Montserrat"/>
                <a:sym typeface="Montserrat"/>
              </a:rPr>
              <a:t>Use Study Guide Materials</a:t>
            </a:r>
            <a:endParaRPr sz="2400">
              <a:latin typeface="Montserrat"/>
              <a:ea typeface="Montserrat"/>
              <a:cs typeface="Montserrat"/>
              <a:sym typeface="Montserrat"/>
            </a:endParaRPr>
          </a:p>
        </p:txBody>
      </p:sp>
      <p:sp>
        <p:nvSpPr>
          <p:cNvPr id="90" name="Google Shape;90;p17"/>
          <p:cNvSpPr txBox="1">
            <a:spLocks noGrp="1"/>
          </p:cNvSpPr>
          <p:nvPr>
            <p:ph type="body" idx="1"/>
          </p:nvPr>
        </p:nvSpPr>
        <p:spPr>
          <a:xfrm>
            <a:off x="4637375" y="84400"/>
            <a:ext cx="4166400" cy="40986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sz="2400" b="1">
                <a:solidFill>
                  <a:srgbClr val="000000"/>
                </a:solidFill>
                <a:latin typeface="Montserrat"/>
                <a:ea typeface="Montserrat"/>
                <a:cs typeface="Montserrat"/>
                <a:sym typeface="Montserrat"/>
              </a:rPr>
              <a:t>TOPICS</a:t>
            </a:r>
            <a:endParaRPr sz="2400" b="1">
              <a:solidFill>
                <a:srgbClr val="000000"/>
              </a:solidFill>
              <a:latin typeface="Montserrat"/>
              <a:ea typeface="Montserrat"/>
              <a:cs typeface="Montserrat"/>
              <a:sym typeface="Montserrat"/>
            </a:endParaRPr>
          </a:p>
          <a:p>
            <a:pPr marL="0" lvl="0" indent="0" algn="l" rtl="0">
              <a:lnSpc>
                <a:spcPct val="100000"/>
              </a:lnSpc>
              <a:spcBef>
                <a:spcPts val="1600"/>
              </a:spcBef>
              <a:spcAft>
                <a:spcPts val="0"/>
              </a:spcAft>
              <a:buNone/>
            </a:pPr>
            <a:r>
              <a:rPr lang="en" sz="1200" b="1">
                <a:solidFill>
                  <a:srgbClr val="000000"/>
                </a:solidFill>
                <a:latin typeface="Montserrat"/>
                <a:ea typeface="Montserrat"/>
                <a:cs typeface="Montserrat"/>
                <a:sym typeface="Montserrat"/>
              </a:rPr>
              <a:t>1.     Country in Focus: Qatar</a:t>
            </a:r>
            <a:endParaRPr sz="1200" b="1">
              <a:solidFill>
                <a:srgbClr val="000000"/>
              </a:solidFill>
              <a:latin typeface="Montserrat"/>
              <a:ea typeface="Montserrat"/>
              <a:cs typeface="Montserrat"/>
              <a:sym typeface="Montserrat"/>
            </a:endParaRPr>
          </a:p>
          <a:p>
            <a:pPr marL="0" lvl="0" indent="0" algn="l" rtl="0">
              <a:lnSpc>
                <a:spcPct val="100000"/>
              </a:lnSpc>
              <a:spcBef>
                <a:spcPts val="1600"/>
              </a:spcBef>
              <a:spcAft>
                <a:spcPts val="0"/>
              </a:spcAft>
              <a:buNone/>
            </a:pPr>
            <a:r>
              <a:rPr lang="en" sz="1200" b="1">
                <a:solidFill>
                  <a:srgbClr val="000000"/>
                </a:solidFill>
                <a:latin typeface="Montserrat"/>
                <a:ea typeface="Montserrat"/>
                <a:cs typeface="Montserrat"/>
                <a:sym typeface="Montserrat"/>
              </a:rPr>
              <a:t>2.     How to Deal with North Korea</a:t>
            </a:r>
            <a:endParaRPr sz="1200" b="1">
              <a:solidFill>
                <a:srgbClr val="000000"/>
              </a:solidFill>
              <a:latin typeface="Montserrat"/>
              <a:ea typeface="Montserrat"/>
              <a:cs typeface="Montserrat"/>
              <a:sym typeface="Montserrat"/>
            </a:endParaRPr>
          </a:p>
          <a:p>
            <a:pPr marL="0" lvl="0" indent="0" algn="l" rtl="0">
              <a:lnSpc>
                <a:spcPct val="100000"/>
              </a:lnSpc>
              <a:spcBef>
                <a:spcPts val="1600"/>
              </a:spcBef>
              <a:spcAft>
                <a:spcPts val="0"/>
              </a:spcAft>
              <a:buNone/>
            </a:pPr>
            <a:r>
              <a:rPr lang="en" sz="1200" b="1">
                <a:solidFill>
                  <a:srgbClr val="000000"/>
                </a:solidFill>
                <a:latin typeface="Montserrat"/>
                <a:ea typeface="Montserrat"/>
                <a:cs typeface="Montserrat"/>
                <a:sym typeface="Montserrat"/>
              </a:rPr>
              <a:t>3.     Global Refugee and Migration Crisis</a:t>
            </a:r>
            <a:endParaRPr sz="1200" b="1">
              <a:solidFill>
                <a:srgbClr val="000000"/>
              </a:solidFill>
              <a:latin typeface="Montserrat"/>
              <a:ea typeface="Montserrat"/>
              <a:cs typeface="Montserrat"/>
              <a:sym typeface="Montserrat"/>
            </a:endParaRPr>
          </a:p>
          <a:p>
            <a:pPr marL="0" lvl="0" indent="0" algn="l" rtl="0">
              <a:lnSpc>
                <a:spcPct val="100000"/>
              </a:lnSpc>
              <a:spcBef>
                <a:spcPts val="1600"/>
              </a:spcBef>
              <a:spcAft>
                <a:spcPts val="0"/>
              </a:spcAft>
              <a:buNone/>
            </a:pPr>
            <a:r>
              <a:rPr lang="en" sz="1200" b="1">
                <a:solidFill>
                  <a:srgbClr val="000000"/>
                </a:solidFill>
                <a:latin typeface="Montserrat"/>
                <a:ea typeface="Montserrat"/>
                <a:cs typeface="Montserrat"/>
                <a:sym typeface="Montserrat"/>
              </a:rPr>
              <a:t>4.     #WeAreNATO – The Alliance at 70</a:t>
            </a:r>
            <a:endParaRPr sz="1200" b="1">
              <a:solidFill>
                <a:srgbClr val="000000"/>
              </a:solidFill>
              <a:latin typeface="Montserrat"/>
              <a:ea typeface="Montserrat"/>
              <a:cs typeface="Montserrat"/>
              <a:sym typeface="Montserrat"/>
            </a:endParaRPr>
          </a:p>
          <a:p>
            <a:pPr marL="0" lvl="0" indent="0" algn="l" rtl="0">
              <a:lnSpc>
                <a:spcPct val="100000"/>
              </a:lnSpc>
              <a:spcBef>
                <a:spcPts val="1600"/>
              </a:spcBef>
              <a:spcAft>
                <a:spcPts val="0"/>
              </a:spcAft>
              <a:buNone/>
            </a:pPr>
            <a:r>
              <a:rPr lang="en" sz="1200" b="1">
                <a:solidFill>
                  <a:srgbClr val="000000"/>
                </a:solidFill>
                <a:latin typeface="Montserrat"/>
                <a:ea typeface="Montserrat"/>
                <a:cs typeface="Montserrat"/>
                <a:sym typeface="Montserrat"/>
              </a:rPr>
              <a:t>5.     Great Decisions (2018 Foreign Policy Association publication)</a:t>
            </a:r>
            <a:endParaRPr sz="1200" b="1">
              <a:solidFill>
                <a:srgbClr val="000000"/>
              </a:solidFill>
              <a:latin typeface="Montserrat"/>
              <a:ea typeface="Montserrat"/>
              <a:cs typeface="Montserrat"/>
              <a:sym typeface="Montserrat"/>
            </a:endParaRPr>
          </a:p>
          <a:p>
            <a:pPr marL="0" lvl="0" indent="0" algn="l" rtl="0">
              <a:lnSpc>
                <a:spcPct val="100000"/>
              </a:lnSpc>
              <a:spcBef>
                <a:spcPts val="1600"/>
              </a:spcBef>
              <a:spcAft>
                <a:spcPts val="0"/>
              </a:spcAft>
              <a:buNone/>
            </a:pPr>
            <a:r>
              <a:rPr lang="en" sz="1200" b="1">
                <a:solidFill>
                  <a:srgbClr val="000000"/>
                </a:solidFill>
                <a:latin typeface="Montserrat"/>
                <a:ea typeface="Montserrat"/>
                <a:cs typeface="Montserrat"/>
                <a:sym typeface="Montserrat"/>
              </a:rPr>
              <a:t>6.     Japan-U.S. Relations</a:t>
            </a:r>
            <a:endParaRPr sz="1200" b="1">
              <a:solidFill>
                <a:srgbClr val="000000"/>
              </a:solidFill>
              <a:latin typeface="Montserrat"/>
              <a:ea typeface="Montserrat"/>
              <a:cs typeface="Montserrat"/>
              <a:sym typeface="Montserrat"/>
            </a:endParaRPr>
          </a:p>
          <a:p>
            <a:pPr marL="0" lvl="0" indent="0" algn="l" rtl="0">
              <a:lnSpc>
                <a:spcPct val="100000"/>
              </a:lnSpc>
              <a:spcBef>
                <a:spcPts val="1600"/>
              </a:spcBef>
              <a:spcAft>
                <a:spcPts val="0"/>
              </a:spcAft>
              <a:buNone/>
            </a:pPr>
            <a:r>
              <a:rPr lang="en" sz="1200" b="1">
                <a:solidFill>
                  <a:srgbClr val="000000"/>
                </a:solidFill>
                <a:latin typeface="Montserrat"/>
                <a:ea typeface="Montserrat"/>
                <a:cs typeface="Montserrat"/>
                <a:sym typeface="Montserrat"/>
              </a:rPr>
              <a:t>7.     Space Policy</a:t>
            </a:r>
            <a:endParaRPr sz="1200" b="1">
              <a:solidFill>
                <a:srgbClr val="000000"/>
              </a:solidFill>
              <a:latin typeface="Montserrat"/>
              <a:ea typeface="Montserrat"/>
              <a:cs typeface="Montserrat"/>
              <a:sym typeface="Montserrat"/>
            </a:endParaRPr>
          </a:p>
          <a:p>
            <a:pPr marL="0" lvl="0" indent="0" algn="l" rtl="0">
              <a:lnSpc>
                <a:spcPct val="100000"/>
              </a:lnSpc>
              <a:spcBef>
                <a:spcPts val="1600"/>
              </a:spcBef>
              <a:spcAft>
                <a:spcPts val="0"/>
              </a:spcAft>
              <a:buNone/>
            </a:pPr>
            <a:r>
              <a:rPr lang="en" sz="1200" b="1">
                <a:solidFill>
                  <a:srgbClr val="000000"/>
                </a:solidFill>
                <a:latin typeface="Montserrat"/>
                <a:ea typeface="Montserrat"/>
                <a:cs typeface="Montserrat"/>
                <a:sym typeface="Montserrat"/>
              </a:rPr>
              <a:t>8.     World Trade Organization (WTO)</a:t>
            </a:r>
            <a:endParaRPr sz="1200" b="1">
              <a:solidFill>
                <a:srgbClr val="000000"/>
              </a:solidFill>
              <a:latin typeface="Montserrat"/>
              <a:ea typeface="Montserrat"/>
              <a:cs typeface="Montserrat"/>
              <a:sym typeface="Montserrat"/>
            </a:endParaRPr>
          </a:p>
          <a:p>
            <a:pPr marL="0" lvl="0" indent="0" algn="l" rtl="0">
              <a:lnSpc>
                <a:spcPct val="100000"/>
              </a:lnSpc>
              <a:spcBef>
                <a:spcPts val="1600"/>
              </a:spcBef>
              <a:spcAft>
                <a:spcPts val="0"/>
              </a:spcAft>
              <a:buNone/>
            </a:pPr>
            <a:r>
              <a:rPr lang="en" sz="1200" b="1">
                <a:solidFill>
                  <a:srgbClr val="000000"/>
                </a:solidFill>
                <a:latin typeface="Montserrat"/>
                <a:ea typeface="Montserrat"/>
                <a:cs typeface="Montserrat"/>
                <a:sym typeface="Montserrat"/>
              </a:rPr>
              <a:t>9.     Bridging Divides to Build Peace</a:t>
            </a:r>
            <a:endParaRPr sz="1200" b="1">
              <a:solidFill>
                <a:srgbClr val="000000"/>
              </a:solidFill>
              <a:latin typeface="Montserrat"/>
              <a:ea typeface="Montserrat"/>
              <a:cs typeface="Montserrat"/>
              <a:sym typeface="Montserrat"/>
            </a:endParaRPr>
          </a:p>
          <a:p>
            <a:pPr marL="0" lvl="0" indent="0" algn="l" rtl="0">
              <a:lnSpc>
                <a:spcPct val="100000"/>
              </a:lnSpc>
              <a:spcBef>
                <a:spcPts val="1600"/>
              </a:spcBef>
              <a:spcAft>
                <a:spcPts val="0"/>
              </a:spcAft>
              <a:buNone/>
            </a:pPr>
            <a:r>
              <a:rPr lang="en" sz="1200" b="1">
                <a:solidFill>
                  <a:srgbClr val="000000"/>
                </a:solidFill>
                <a:latin typeface="Montserrat"/>
                <a:ea typeface="Montserrat"/>
                <a:cs typeface="Montserrat"/>
                <a:sym typeface="Montserrat"/>
              </a:rPr>
              <a:t>10.  Current Events (from August 2018 to day of the competition)</a:t>
            </a:r>
            <a:endParaRPr sz="1200" b="1">
              <a:solidFill>
                <a:srgbClr val="000000"/>
              </a:solidFill>
              <a:latin typeface="Montserrat"/>
              <a:ea typeface="Montserrat"/>
              <a:cs typeface="Montserrat"/>
              <a:sym typeface="Montserrat"/>
            </a:endParaRPr>
          </a:p>
          <a:p>
            <a:pPr marL="914400" lvl="0" indent="0" algn="l" rtl="0">
              <a:spcBef>
                <a:spcPts val="1600"/>
              </a:spcBef>
              <a:spcAft>
                <a:spcPts val="1600"/>
              </a:spcAft>
              <a:buNone/>
            </a:pPr>
            <a:endParaRPr sz="1800">
              <a:solidFill>
                <a:srgbClr val="000000"/>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b="1">
                <a:latin typeface="Montserrat"/>
                <a:ea typeface="Montserrat"/>
                <a:cs typeface="Montserrat"/>
                <a:sym typeface="Montserrat"/>
              </a:rPr>
              <a:t>MODEL UN</a:t>
            </a:r>
            <a:endParaRPr sz="6000" b="1">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Moderated Caucus | Qatar</a:t>
            </a:r>
            <a:endParaRPr>
              <a:latin typeface="Montserrat"/>
              <a:ea typeface="Montserrat"/>
              <a:cs typeface="Montserrat"/>
              <a:sym typeface="Montserrat"/>
            </a:endParaRPr>
          </a:p>
        </p:txBody>
      </p:sp>
      <p:sp>
        <p:nvSpPr>
          <p:cNvPr id="101" name="Google Shape;101;p19"/>
          <p:cNvSpPr txBox="1"/>
          <p:nvPr/>
        </p:nvSpPr>
        <p:spPr>
          <a:xfrm>
            <a:off x="376700" y="1514075"/>
            <a:ext cx="8034000" cy="304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Moderated Caucus: Pro-Con Speeches</a:t>
            </a: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r>
              <a:rPr lang="en">
                <a:latin typeface="Montserrat"/>
                <a:ea typeface="Montserrat"/>
                <a:cs typeface="Montserrat"/>
                <a:sym typeface="Montserrat"/>
              </a:rPr>
              <a:t>Prepare:</a:t>
            </a:r>
            <a:endParaRPr>
              <a:latin typeface="Montserrat"/>
              <a:ea typeface="Montserrat"/>
              <a:cs typeface="Montserrat"/>
              <a:sym typeface="Montserrat"/>
            </a:endParaRPr>
          </a:p>
          <a:p>
            <a:pPr marL="457200" lvl="0" indent="-317500" algn="l" rtl="0">
              <a:spcBef>
                <a:spcPts val="0"/>
              </a:spcBef>
              <a:spcAft>
                <a:spcPts val="0"/>
              </a:spcAft>
              <a:buSzPts val="1400"/>
              <a:buFont typeface="Montserrat"/>
              <a:buChar char="-"/>
            </a:pPr>
            <a:r>
              <a:rPr lang="en">
                <a:latin typeface="Montserrat"/>
                <a:ea typeface="Montserrat"/>
                <a:cs typeface="Montserrat"/>
                <a:sym typeface="Montserrat"/>
              </a:rPr>
              <a:t>Review your committee’s resolutions.</a:t>
            </a:r>
            <a:endParaRPr>
              <a:latin typeface="Montserrat"/>
              <a:ea typeface="Montserrat"/>
              <a:cs typeface="Montserrat"/>
              <a:sym typeface="Montserrat"/>
            </a:endParaRPr>
          </a:p>
          <a:p>
            <a:pPr marL="457200" lvl="0" indent="-317500" algn="l" rtl="0">
              <a:spcBef>
                <a:spcPts val="0"/>
              </a:spcBef>
              <a:spcAft>
                <a:spcPts val="0"/>
              </a:spcAft>
              <a:buSzPts val="1400"/>
              <a:buFont typeface="Montserrat"/>
              <a:buChar char="-"/>
            </a:pPr>
            <a:r>
              <a:rPr lang="en">
                <a:latin typeface="Montserrat"/>
                <a:ea typeface="Montserrat"/>
                <a:cs typeface="Montserrat"/>
                <a:sym typeface="Montserrat"/>
              </a:rPr>
              <a:t>Practice arguing for/defending your resolution.</a:t>
            </a:r>
            <a:endParaRPr>
              <a:latin typeface="Montserrat"/>
              <a:ea typeface="Montserrat"/>
              <a:cs typeface="Montserrat"/>
              <a:sym typeface="Montserrat"/>
            </a:endParaRPr>
          </a:p>
          <a:p>
            <a:pPr marL="457200" lvl="0" indent="-317500" algn="l" rtl="0">
              <a:spcBef>
                <a:spcPts val="0"/>
              </a:spcBef>
              <a:spcAft>
                <a:spcPts val="0"/>
              </a:spcAft>
              <a:buSzPts val="1400"/>
              <a:buFont typeface="Montserrat"/>
              <a:buChar char="-"/>
            </a:pPr>
            <a:r>
              <a:rPr lang="en">
                <a:latin typeface="Montserrat"/>
                <a:ea typeface="Montserrat"/>
                <a:cs typeface="Montserrat"/>
                <a:sym typeface="Montserrat"/>
              </a:rPr>
              <a:t>Choose 2 representatives to present your block’s resolution</a:t>
            </a:r>
            <a:endParaRPr>
              <a:latin typeface="Montserrat"/>
              <a:ea typeface="Montserrat"/>
              <a:cs typeface="Montserrat"/>
              <a:sym typeface="Montserrat"/>
            </a:endParaRPr>
          </a:p>
          <a:p>
            <a:pPr marL="457200" lvl="0" indent="-317500" algn="l" rtl="0">
              <a:spcBef>
                <a:spcPts val="0"/>
              </a:spcBef>
              <a:spcAft>
                <a:spcPts val="0"/>
              </a:spcAft>
              <a:buSzPts val="1400"/>
              <a:buFont typeface="Montserrat"/>
              <a:buChar char="-"/>
            </a:pPr>
            <a:r>
              <a:rPr lang="en">
                <a:latin typeface="Montserrat"/>
                <a:ea typeface="Montserrat"/>
                <a:cs typeface="Montserrat"/>
                <a:sym typeface="Montserrat"/>
              </a:rPr>
              <a:t>2 con and 2 pro speakers outside your block will each then speak for/against your resolution</a:t>
            </a:r>
            <a:endParaRPr>
              <a:latin typeface="Montserrat"/>
              <a:ea typeface="Montserrat"/>
              <a:cs typeface="Montserrat"/>
              <a:sym typeface="Montserrat"/>
            </a:endParaRPr>
          </a:p>
          <a:p>
            <a:pPr marL="457200" lvl="0" indent="-317500" algn="l" rtl="0">
              <a:spcBef>
                <a:spcPts val="0"/>
              </a:spcBef>
              <a:spcAft>
                <a:spcPts val="0"/>
              </a:spcAft>
              <a:buSzPts val="1400"/>
              <a:buFont typeface="Montserrat"/>
              <a:buChar char="-"/>
            </a:pPr>
            <a:r>
              <a:rPr lang="en">
                <a:latin typeface="Montserrat"/>
                <a:ea typeface="Montserrat"/>
                <a:cs typeface="Montserrat"/>
                <a:sym typeface="Montserrat"/>
              </a:rPr>
              <a:t>The club members will then vote on whether or not to pass the solution</a:t>
            </a:r>
            <a:endParaRPr>
              <a:latin typeface="Montserrat"/>
              <a:ea typeface="Montserrat"/>
              <a:cs typeface="Montserrat"/>
              <a:sym typeface="Montserrat"/>
            </a:endParaRPr>
          </a:p>
          <a:p>
            <a:pPr marL="0" lvl="0" indent="0" algn="l" rtl="0">
              <a:spcBef>
                <a:spcPts val="0"/>
              </a:spcBef>
              <a:spcAft>
                <a:spcPts val="0"/>
              </a:spcAft>
              <a:buNone/>
            </a:pPr>
            <a:r>
              <a:rPr lang="en" b="1"/>
              <a:t>Motion to move into voting procedure</a:t>
            </a:r>
            <a:endParaRPr>
              <a:latin typeface="Montserrat"/>
              <a:ea typeface="Montserrat"/>
              <a:cs typeface="Montserrat"/>
              <a:sym typeface="Montserrat"/>
            </a:endParaRPr>
          </a:p>
          <a:p>
            <a:pPr marL="0" lvl="0" indent="0" algn="l" rtl="0">
              <a:spcBef>
                <a:spcPts val="0"/>
              </a:spcBef>
              <a:spcAft>
                <a:spcPts val="0"/>
              </a:spcAft>
              <a:buNone/>
            </a:pPr>
            <a:r>
              <a:rPr lang="en">
                <a:latin typeface="Montserrat"/>
                <a:ea typeface="Montserrat"/>
                <a:cs typeface="Montserrat"/>
                <a:sym typeface="Montserrat"/>
              </a:rPr>
              <a:t> </a:t>
            </a:r>
            <a:endParaRPr>
              <a:latin typeface="Montserrat"/>
              <a:ea typeface="Montserrat"/>
              <a:cs typeface="Montserrat"/>
              <a:sym typeface="Montserrat"/>
            </a:endParaRPr>
          </a:p>
          <a:p>
            <a:pPr marL="457200" lvl="0" indent="0" algn="l" rtl="0">
              <a:spcBef>
                <a:spcPts val="0"/>
              </a:spcBef>
              <a:spcAft>
                <a:spcPts val="0"/>
              </a:spcAft>
              <a:buNone/>
            </a:pPr>
            <a:endParaRPr>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311700" y="475950"/>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Country in Focus: North Korea | MUN Debate </a:t>
            </a:r>
            <a:endParaRPr>
              <a:latin typeface="Montserrat"/>
              <a:ea typeface="Montserrat"/>
              <a:cs typeface="Montserrat"/>
              <a:sym typeface="Montserrat"/>
            </a:endParaRPr>
          </a:p>
        </p:txBody>
      </p:sp>
      <p:sp>
        <p:nvSpPr>
          <p:cNvPr id="107" name="Google Shape;107;p20"/>
          <p:cNvSpPr txBox="1"/>
          <p:nvPr/>
        </p:nvSpPr>
        <p:spPr>
          <a:xfrm>
            <a:off x="362050" y="1308350"/>
            <a:ext cx="8520600" cy="371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Montserrat"/>
                <a:ea typeface="Montserrat"/>
                <a:cs typeface="Montserrat"/>
                <a:sym typeface="Montserrat"/>
              </a:rPr>
              <a:t>TOPIC: Global Nuclear Non-Proliferation (North Korea)</a:t>
            </a:r>
            <a:endParaRPr sz="1800" b="1">
              <a:latin typeface="Montserrat"/>
              <a:ea typeface="Montserrat"/>
              <a:cs typeface="Montserrat"/>
              <a:sym typeface="Montserrat"/>
            </a:endParaRPr>
          </a:p>
          <a:p>
            <a:pPr marL="0" lvl="0" indent="0" algn="l" rtl="0">
              <a:spcBef>
                <a:spcPts val="0"/>
              </a:spcBef>
              <a:spcAft>
                <a:spcPts val="0"/>
              </a:spcAft>
              <a:buNone/>
            </a:pPr>
            <a:r>
              <a:rPr lang="en" sz="1200" b="1">
                <a:latin typeface="Montserrat"/>
                <a:ea typeface="Montserrat"/>
                <a:cs typeface="Montserrat"/>
                <a:sym typeface="Montserrat"/>
              </a:rPr>
              <a:t>History: </a:t>
            </a:r>
            <a:r>
              <a:rPr lang="en" sz="1150">
                <a:latin typeface="Montserrat"/>
                <a:ea typeface="Montserrat"/>
                <a:cs typeface="Montserrat"/>
                <a:sym typeface="Montserrat"/>
              </a:rPr>
              <a:t>After failing to conquer the Republic of Korea (South Korea) during the Korean War, Kim Il-Sung led the DPRK into a diplomatic and economic self-reliance to isolate itself from foreign influences. The DPRK has since demonized America through propaganda and molded its nation’s ideas around the unification of Korea under Pyongyang. Kim Jong-un now continues the communist totalitarian rule and accelerated its nuclear arms program. Sign up for countries </a:t>
            </a:r>
            <a:r>
              <a:rPr lang="en" sz="1150" u="sng">
                <a:solidFill>
                  <a:schemeClr val="hlink"/>
                </a:solidFill>
                <a:latin typeface="Montserrat"/>
                <a:ea typeface="Montserrat"/>
                <a:cs typeface="Montserrat"/>
                <a:sym typeface="Montserrat"/>
                <a:hlinkClick r:id="rId3"/>
              </a:rPr>
              <a:t>here</a:t>
            </a:r>
            <a:r>
              <a:rPr lang="en" sz="1150">
                <a:latin typeface="Montserrat"/>
                <a:ea typeface="Montserrat"/>
                <a:cs typeface="Montserrat"/>
                <a:sym typeface="Montserrat"/>
              </a:rPr>
              <a:t>.</a:t>
            </a:r>
            <a:endParaRPr sz="1150">
              <a:latin typeface="Montserrat"/>
              <a:ea typeface="Montserrat"/>
              <a:cs typeface="Montserrat"/>
              <a:sym typeface="Montserrat"/>
            </a:endParaRPr>
          </a:p>
          <a:p>
            <a:pPr marL="0" lvl="0" indent="0" algn="l" rtl="0">
              <a:spcBef>
                <a:spcPts val="0"/>
              </a:spcBef>
              <a:spcAft>
                <a:spcPts val="0"/>
              </a:spcAft>
              <a:buNone/>
            </a:pPr>
            <a:r>
              <a:rPr lang="en" sz="1200" b="1">
                <a:latin typeface="Montserrat"/>
                <a:ea typeface="Montserrat"/>
                <a:cs typeface="Montserrat"/>
                <a:sym typeface="Montserrat"/>
              </a:rPr>
              <a:t>Country Info: </a:t>
            </a:r>
            <a:endParaRPr sz="1200" b="1">
              <a:latin typeface="Montserrat"/>
              <a:ea typeface="Montserrat"/>
              <a:cs typeface="Montserrat"/>
              <a:sym typeface="Montserrat"/>
            </a:endParaRPr>
          </a:p>
          <a:p>
            <a:pPr marL="457200" lvl="0" indent="-301625" algn="l" rtl="0">
              <a:spcBef>
                <a:spcPts val="0"/>
              </a:spcBef>
              <a:spcAft>
                <a:spcPts val="0"/>
              </a:spcAft>
              <a:buSzPts val="1150"/>
              <a:buFont typeface="Montserrat"/>
              <a:buChar char="-"/>
            </a:pPr>
            <a:r>
              <a:rPr lang="en" sz="1150">
                <a:latin typeface="Montserrat"/>
                <a:ea typeface="Montserrat"/>
                <a:cs typeface="Montserrat"/>
                <a:sym typeface="Montserrat"/>
              </a:rPr>
              <a:t>Single-State Party called Juche</a:t>
            </a:r>
            <a:endParaRPr sz="1150">
              <a:latin typeface="Montserrat"/>
              <a:ea typeface="Montserrat"/>
              <a:cs typeface="Montserrat"/>
              <a:sym typeface="Montserrat"/>
            </a:endParaRPr>
          </a:p>
          <a:p>
            <a:pPr marL="457200" lvl="0" indent="-301625" algn="l" rtl="0">
              <a:spcBef>
                <a:spcPts val="0"/>
              </a:spcBef>
              <a:spcAft>
                <a:spcPts val="0"/>
              </a:spcAft>
              <a:buSzPts val="1150"/>
              <a:buFont typeface="Montserrat"/>
              <a:buChar char="-"/>
            </a:pPr>
            <a:r>
              <a:rPr lang="en" sz="1150">
                <a:latin typeface="Montserrat"/>
                <a:ea typeface="Montserrat"/>
                <a:cs typeface="Montserrat"/>
                <a:sym typeface="Montserrat"/>
              </a:rPr>
              <a:t>Ranks 117 in Total GDP, 215 GDP per cap. globally; still above nations like Liberia and Yemen</a:t>
            </a:r>
            <a:endParaRPr sz="1150">
              <a:latin typeface="Montserrat"/>
              <a:ea typeface="Montserrat"/>
              <a:cs typeface="Montserrat"/>
              <a:sym typeface="Montserrat"/>
            </a:endParaRPr>
          </a:p>
          <a:p>
            <a:pPr marL="457200" lvl="0" indent="-301625" algn="l" rtl="0">
              <a:spcBef>
                <a:spcPts val="0"/>
              </a:spcBef>
              <a:spcAft>
                <a:spcPts val="0"/>
              </a:spcAft>
              <a:buSzPts val="1150"/>
              <a:buFont typeface="Montserrat"/>
              <a:buChar char="-"/>
            </a:pPr>
            <a:r>
              <a:rPr lang="en" sz="1150">
                <a:latin typeface="Montserrat"/>
                <a:ea typeface="Montserrat"/>
                <a:cs typeface="Montserrat"/>
                <a:sym typeface="Montserrat"/>
              </a:rPr>
              <a:t>Imports 92% of goods from China and exports 86% to China</a:t>
            </a:r>
            <a:endParaRPr sz="1150">
              <a:latin typeface="Montserrat"/>
              <a:ea typeface="Montserrat"/>
              <a:cs typeface="Montserrat"/>
              <a:sym typeface="Montserrat"/>
            </a:endParaRPr>
          </a:p>
          <a:p>
            <a:pPr marL="457200" lvl="0" indent="-301625" algn="l" rtl="0">
              <a:spcBef>
                <a:spcPts val="0"/>
              </a:spcBef>
              <a:spcAft>
                <a:spcPts val="0"/>
              </a:spcAft>
              <a:buSzPts val="1150"/>
              <a:buFont typeface="Montserrat"/>
              <a:buChar char="-"/>
            </a:pPr>
            <a:r>
              <a:rPr lang="en" sz="1150">
                <a:latin typeface="Montserrat"/>
                <a:ea typeface="Montserrat"/>
                <a:cs typeface="Montserrat"/>
                <a:sym typeface="Montserrat"/>
              </a:rPr>
              <a:t>Major human-trafficking and drug problem </a:t>
            </a:r>
            <a:endParaRPr sz="1150">
              <a:latin typeface="Montserrat"/>
              <a:ea typeface="Montserrat"/>
              <a:cs typeface="Montserrat"/>
              <a:sym typeface="Montserrat"/>
            </a:endParaRPr>
          </a:p>
          <a:p>
            <a:pPr marL="457200" lvl="0" indent="-301625" algn="l" rtl="0">
              <a:spcBef>
                <a:spcPts val="0"/>
              </a:spcBef>
              <a:spcAft>
                <a:spcPts val="0"/>
              </a:spcAft>
              <a:buSzPts val="1150"/>
              <a:buFont typeface="Montserrat"/>
              <a:buChar char="-"/>
            </a:pPr>
            <a:r>
              <a:rPr lang="en" sz="1150">
                <a:latin typeface="Montserrat"/>
                <a:ea typeface="Montserrat"/>
                <a:cs typeface="Montserrat"/>
                <a:sym typeface="Montserrat"/>
              </a:rPr>
              <a:t>4th largest active military at about 1.2M soldiers (In comparison, America has 1.3M)</a:t>
            </a:r>
            <a:endParaRPr sz="1150" b="1">
              <a:latin typeface="Montserrat"/>
              <a:ea typeface="Montserrat"/>
              <a:cs typeface="Montserrat"/>
              <a:sym typeface="Montserrat"/>
            </a:endParaRPr>
          </a:p>
          <a:p>
            <a:pPr marL="0" lvl="0" indent="0" algn="l" rtl="0">
              <a:spcBef>
                <a:spcPts val="0"/>
              </a:spcBef>
              <a:spcAft>
                <a:spcPts val="0"/>
              </a:spcAft>
              <a:buNone/>
            </a:pPr>
            <a:r>
              <a:rPr lang="en" sz="1300" b="1">
                <a:latin typeface="Montserrat"/>
                <a:ea typeface="Montserrat"/>
                <a:cs typeface="Montserrat"/>
                <a:sym typeface="Montserrat"/>
              </a:rPr>
              <a:t>Situation: </a:t>
            </a:r>
            <a:r>
              <a:rPr lang="en" sz="1150">
                <a:latin typeface="Montserrat"/>
                <a:ea typeface="Montserrat"/>
                <a:cs typeface="Montserrat"/>
                <a:sym typeface="Montserrat"/>
              </a:rPr>
              <a:t>For years, the United States and the UN have tried to end the DPRK’s nuclear program. While the DPRK has made several diplomatic claims to stop its program since the 1990s, the DPRK has continually broken its promises and still threatens peace in the peninsula. Since then, it has conducted several ICBM tests despite receiving several international economic sanctions and condemnations including from China. More recently, the DPRK joined South Korea in the winter olympics under one nation, which initiated diplomatic talks between the two nations that officially ended the Korean War. The event also led to talks between Trump and North Korea that agreed to denuclearization of the Korean peninsula in return for American withdrawal of its troops in the peninsula. News agencies, however, indicate that North Korea still tests its nuclear program</a:t>
            </a:r>
            <a:r>
              <a:rPr lang="en" sz="1200">
                <a:latin typeface="Montserrat"/>
                <a:ea typeface="Montserrat"/>
                <a:cs typeface="Montserrat"/>
                <a:sym typeface="Montserrat"/>
              </a:rPr>
              <a:t>.</a:t>
            </a:r>
            <a:endParaRPr sz="1200">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Parliamentary Procedures This Meet</a:t>
            </a:r>
            <a:endParaRPr>
              <a:latin typeface="Montserrat"/>
              <a:ea typeface="Montserrat"/>
              <a:cs typeface="Montserrat"/>
              <a:sym typeface="Montserrat"/>
            </a:endParaRPr>
          </a:p>
        </p:txBody>
      </p:sp>
      <p:sp>
        <p:nvSpPr>
          <p:cNvPr id="113" name="Google Shape;113;p21"/>
          <p:cNvSpPr txBox="1"/>
          <p:nvPr/>
        </p:nvSpPr>
        <p:spPr>
          <a:xfrm>
            <a:off x="240025" y="1345800"/>
            <a:ext cx="8664000" cy="35331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SzPts val="1200"/>
              <a:buFont typeface="Montserrat"/>
              <a:buChar char="●"/>
            </a:pPr>
            <a:r>
              <a:rPr lang="en" sz="1200" b="1">
                <a:latin typeface="Montserrat"/>
                <a:ea typeface="Montserrat"/>
                <a:cs typeface="Montserrat"/>
                <a:sym typeface="Montserrat"/>
              </a:rPr>
              <a:t>Starting the debate</a:t>
            </a:r>
            <a:endParaRPr sz="1200" b="1">
              <a:latin typeface="Montserrat"/>
              <a:ea typeface="Montserrat"/>
              <a:cs typeface="Montserrat"/>
              <a:sym typeface="Montserrat"/>
            </a:endParaRPr>
          </a:p>
          <a:p>
            <a:pPr marL="914400" lvl="1" indent="-304800" algn="l" rtl="0">
              <a:spcBef>
                <a:spcPts val="0"/>
              </a:spcBef>
              <a:spcAft>
                <a:spcPts val="0"/>
              </a:spcAft>
              <a:buSzPts val="1200"/>
              <a:buFont typeface="Montserrat"/>
              <a:buChar char="○"/>
            </a:pPr>
            <a:r>
              <a:rPr lang="en" sz="1200" b="1">
                <a:latin typeface="Montserrat"/>
                <a:ea typeface="Montserrat"/>
                <a:cs typeface="Montserrat"/>
                <a:sym typeface="Montserrat"/>
              </a:rPr>
              <a:t>Moderator:</a:t>
            </a:r>
            <a:r>
              <a:rPr lang="en" sz="1200">
                <a:latin typeface="Montserrat"/>
                <a:ea typeface="Montserrat"/>
                <a:cs typeface="Montserrat"/>
                <a:sym typeface="Montserrat"/>
              </a:rPr>
              <a:t> Are there any motions on the floor?</a:t>
            </a:r>
            <a:endParaRPr sz="1200">
              <a:latin typeface="Montserrat"/>
              <a:ea typeface="Montserrat"/>
              <a:cs typeface="Montserrat"/>
              <a:sym typeface="Montserrat"/>
            </a:endParaRPr>
          </a:p>
          <a:p>
            <a:pPr marL="914400" lvl="1" indent="-304800" algn="l" rtl="0">
              <a:spcBef>
                <a:spcPts val="0"/>
              </a:spcBef>
              <a:spcAft>
                <a:spcPts val="0"/>
              </a:spcAft>
              <a:buSzPts val="1200"/>
              <a:buFont typeface="Montserrat"/>
              <a:buChar char="○"/>
            </a:pPr>
            <a:r>
              <a:rPr lang="en" sz="1200" b="1">
                <a:latin typeface="Montserrat"/>
                <a:ea typeface="Montserrat"/>
                <a:cs typeface="Montserrat"/>
                <a:sym typeface="Montserrat"/>
              </a:rPr>
              <a:t>Delegate:</a:t>
            </a:r>
            <a:r>
              <a:rPr lang="en" sz="1200">
                <a:latin typeface="Montserrat"/>
                <a:ea typeface="Montserrat"/>
                <a:cs typeface="Montserrat"/>
                <a:sym typeface="Montserrat"/>
              </a:rPr>
              <a:t> Motion to open the debate </a:t>
            </a:r>
            <a:endParaRPr sz="1200">
              <a:latin typeface="Montserrat"/>
              <a:ea typeface="Montserrat"/>
              <a:cs typeface="Montserrat"/>
              <a:sym typeface="Montserrat"/>
            </a:endParaRPr>
          </a:p>
          <a:p>
            <a:pPr marL="914400" lvl="1" indent="-304800" algn="l" rtl="0">
              <a:spcBef>
                <a:spcPts val="0"/>
              </a:spcBef>
              <a:spcAft>
                <a:spcPts val="0"/>
              </a:spcAft>
              <a:buSzPts val="1200"/>
              <a:buFont typeface="Montserrat"/>
              <a:buChar char="○"/>
            </a:pPr>
            <a:r>
              <a:rPr lang="en" sz="1200" b="1">
                <a:latin typeface="Montserrat"/>
                <a:ea typeface="Montserrat"/>
                <a:cs typeface="Montserrat"/>
                <a:sym typeface="Montserrat"/>
              </a:rPr>
              <a:t>M: </a:t>
            </a:r>
            <a:r>
              <a:rPr lang="en" sz="1200">
                <a:latin typeface="Montserrat"/>
                <a:ea typeface="Montserrat"/>
                <a:cs typeface="Montserrat"/>
                <a:sym typeface="Montserrat"/>
              </a:rPr>
              <a:t>Are there any motions to open the the speaker’s list?</a:t>
            </a:r>
            <a:endParaRPr sz="1200">
              <a:latin typeface="Montserrat"/>
              <a:ea typeface="Montserrat"/>
              <a:cs typeface="Montserrat"/>
              <a:sym typeface="Montserrat"/>
            </a:endParaRPr>
          </a:p>
          <a:p>
            <a:pPr marL="914400" lvl="1" indent="-304800" algn="l" rtl="0">
              <a:spcBef>
                <a:spcPts val="0"/>
              </a:spcBef>
              <a:spcAft>
                <a:spcPts val="0"/>
              </a:spcAft>
              <a:buSzPts val="1200"/>
              <a:buFont typeface="Montserrat"/>
              <a:buChar char="○"/>
            </a:pPr>
            <a:r>
              <a:rPr lang="en" sz="1200" b="1">
                <a:latin typeface="Montserrat"/>
                <a:ea typeface="Montserrat"/>
                <a:cs typeface="Montserrat"/>
                <a:sym typeface="Montserrat"/>
              </a:rPr>
              <a:t>D: </a:t>
            </a:r>
            <a:r>
              <a:rPr lang="en" sz="1200">
                <a:latin typeface="Montserrat"/>
                <a:ea typeface="Montserrat"/>
                <a:cs typeface="Montserrat"/>
                <a:sym typeface="Montserrat"/>
              </a:rPr>
              <a:t>Motion to open speaker’s list</a:t>
            </a:r>
            <a:endParaRPr sz="1200">
              <a:latin typeface="Montserrat"/>
              <a:ea typeface="Montserrat"/>
              <a:cs typeface="Montserrat"/>
              <a:sym typeface="Montserrat"/>
            </a:endParaRPr>
          </a:p>
          <a:p>
            <a:pPr marL="914400" lvl="1" indent="-304800" algn="l" rtl="0">
              <a:spcBef>
                <a:spcPts val="0"/>
              </a:spcBef>
              <a:spcAft>
                <a:spcPts val="0"/>
              </a:spcAft>
              <a:buSzPts val="1200"/>
              <a:buFont typeface="Montserrat"/>
              <a:buChar char="○"/>
            </a:pPr>
            <a:r>
              <a:rPr lang="en" sz="1200" b="1">
                <a:latin typeface="Montserrat"/>
                <a:ea typeface="Montserrat"/>
                <a:cs typeface="Montserrat"/>
                <a:sym typeface="Montserrat"/>
              </a:rPr>
              <a:t>M:</a:t>
            </a:r>
            <a:r>
              <a:rPr lang="en" sz="1200">
                <a:latin typeface="Montserrat"/>
                <a:ea typeface="Montserrat"/>
                <a:cs typeface="Montserrat"/>
                <a:sym typeface="Montserrat"/>
              </a:rPr>
              <a:t> Motion to open the speaker’s list for the purpose of setting the agenda with </a:t>
            </a:r>
            <a:r>
              <a:rPr lang="en" sz="1200" u="sng">
                <a:latin typeface="Montserrat"/>
                <a:ea typeface="Montserrat"/>
                <a:cs typeface="Montserrat"/>
                <a:sym typeface="Montserrat"/>
              </a:rPr>
              <a:t>one minute</a:t>
            </a:r>
            <a:r>
              <a:rPr lang="en" sz="1200">
                <a:latin typeface="Montserrat"/>
                <a:ea typeface="Montserrat"/>
                <a:cs typeface="Montserrat"/>
                <a:sym typeface="Montserrat"/>
              </a:rPr>
              <a:t> per speaker </a:t>
            </a:r>
            <a:endParaRPr sz="1200">
              <a:latin typeface="Montserrat"/>
              <a:ea typeface="Montserrat"/>
              <a:cs typeface="Montserrat"/>
              <a:sym typeface="Montserrat"/>
            </a:endParaRPr>
          </a:p>
          <a:p>
            <a:pPr marL="1371600" lvl="2" indent="-304800" algn="l" rtl="0">
              <a:spcBef>
                <a:spcPts val="0"/>
              </a:spcBef>
              <a:spcAft>
                <a:spcPts val="0"/>
              </a:spcAft>
              <a:buSzPts val="1200"/>
              <a:buFont typeface="Montserrat"/>
              <a:buChar char="■"/>
            </a:pPr>
            <a:r>
              <a:rPr lang="en" sz="1200">
                <a:latin typeface="Montserrat"/>
                <a:ea typeface="Montserrat"/>
                <a:cs typeface="Montserrat"/>
                <a:sym typeface="Montserrat"/>
              </a:rPr>
              <a:t>Normally a vote occurs on whether or not to begin the debate; we will skip this part- Most people say “Present and voting”</a:t>
            </a:r>
            <a:endParaRPr sz="1200">
              <a:latin typeface="Montserrat"/>
              <a:ea typeface="Montserrat"/>
              <a:cs typeface="Montserrat"/>
              <a:sym typeface="Montserrat"/>
            </a:endParaRPr>
          </a:p>
          <a:p>
            <a:pPr marL="1371600" lvl="2" indent="-304800" algn="l" rtl="0">
              <a:spcBef>
                <a:spcPts val="0"/>
              </a:spcBef>
              <a:spcAft>
                <a:spcPts val="0"/>
              </a:spcAft>
              <a:buSzPts val="1200"/>
              <a:buFont typeface="Montserrat"/>
              <a:buChar char="■"/>
            </a:pPr>
            <a:r>
              <a:rPr lang="en" sz="1200">
                <a:latin typeface="Montserrat"/>
                <a:ea typeface="Montserrat"/>
                <a:cs typeface="Montserrat"/>
                <a:sym typeface="Montserrat"/>
              </a:rPr>
              <a:t>Moderator questions are usually more vague (ie: “Are there any other motions?” instead of “Are there any motions to open the speaker’s list?” )</a:t>
            </a:r>
            <a:endParaRPr sz="1200">
              <a:latin typeface="Montserrat"/>
              <a:ea typeface="Montserrat"/>
              <a:cs typeface="Montserrat"/>
              <a:sym typeface="Montserrat"/>
            </a:endParaRPr>
          </a:p>
          <a:p>
            <a:pPr marL="457200" lvl="0" indent="-304800" algn="l" rtl="0">
              <a:spcBef>
                <a:spcPts val="0"/>
              </a:spcBef>
              <a:spcAft>
                <a:spcPts val="0"/>
              </a:spcAft>
              <a:buSzPts val="1200"/>
              <a:buFont typeface="Montserrat"/>
              <a:buChar char="●"/>
            </a:pPr>
            <a:r>
              <a:rPr lang="en" sz="1200" b="1">
                <a:latin typeface="Montserrat"/>
                <a:ea typeface="Montserrat"/>
                <a:cs typeface="Montserrat"/>
                <a:sym typeface="Montserrat"/>
              </a:rPr>
              <a:t>Other phrases</a:t>
            </a:r>
            <a:endParaRPr sz="1200" b="1">
              <a:latin typeface="Montserrat"/>
              <a:ea typeface="Montserrat"/>
              <a:cs typeface="Montserrat"/>
              <a:sym typeface="Montserrat"/>
            </a:endParaRPr>
          </a:p>
          <a:p>
            <a:pPr marL="914400" lvl="1" indent="-304800" algn="l" rtl="0">
              <a:spcBef>
                <a:spcPts val="0"/>
              </a:spcBef>
              <a:spcAft>
                <a:spcPts val="0"/>
              </a:spcAft>
              <a:buSzPts val="1200"/>
              <a:buFont typeface="Montserrat"/>
              <a:buChar char="○"/>
            </a:pPr>
            <a:r>
              <a:rPr lang="en" sz="1200" u="sng">
                <a:latin typeface="Montserrat"/>
                <a:ea typeface="Montserrat"/>
                <a:cs typeface="Montserrat"/>
                <a:sym typeface="Montserrat"/>
              </a:rPr>
              <a:t>Point of Inquiry</a:t>
            </a:r>
            <a:r>
              <a:rPr lang="en" sz="1200">
                <a:latin typeface="Montserrat"/>
                <a:ea typeface="Montserrat"/>
                <a:cs typeface="Montserrat"/>
                <a:sym typeface="Montserrat"/>
              </a:rPr>
              <a:t>: Used by moderators or delegates to ask questions or point out potential false accusations about another delegate’s potentially false accusations. If a detail is unclear, please ask the moderator.</a:t>
            </a:r>
            <a:endParaRPr sz="1200">
              <a:latin typeface="Montserrat"/>
              <a:ea typeface="Montserrat"/>
              <a:cs typeface="Montserrat"/>
              <a:sym typeface="Montserrat"/>
            </a:endParaRPr>
          </a:p>
          <a:p>
            <a:pPr marL="914400" lvl="1" indent="-304800" algn="l" rtl="0">
              <a:spcBef>
                <a:spcPts val="0"/>
              </a:spcBef>
              <a:spcAft>
                <a:spcPts val="0"/>
              </a:spcAft>
              <a:buSzPts val="1200"/>
              <a:buFont typeface="Montserrat"/>
              <a:buChar char="○"/>
            </a:pPr>
            <a:r>
              <a:rPr lang="en" sz="1200" u="sng">
                <a:latin typeface="Montserrat"/>
                <a:ea typeface="Montserrat"/>
                <a:cs typeface="Montserrat"/>
                <a:sym typeface="Montserrat"/>
              </a:rPr>
              <a:t>The chair does not entertain that motion</a:t>
            </a:r>
            <a:r>
              <a:rPr lang="en" sz="1200">
                <a:latin typeface="Montserrat"/>
                <a:ea typeface="Montserrat"/>
                <a:cs typeface="Montserrat"/>
                <a:sym typeface="Montserrat"/>
              </a:rPr>
              <a:t>: Used by moderators to dismiss random or nonessential motions</a:t>
            </a:r>
            <a:endParaRPr sz="1200">
              <a:latin typeface="Montserrat"/>
              <a:ea typeface="Montserrat"/>
              <a:cs typeface="Montserrat"/>
              <a:sym typeface="Montserrat"/>
            </a:endParaRPr>
          </a:p>
          <a:p>
            <a:pPr marL="914400" lvl="1" indent="-304800" algn="l" rtl="0">
              <a:spcBef>
                <a:spcPts val="0"/>
              </a:spcBef>
              <a:spcAft>
                <a:spcPts val="0"/>
              </a:spcAft>
              <a:buSzPts val="1200"/>
              <a:buFont typeface="Montserrat"/>
              <a:buChar char="○"/>
            </a:pPr>
            <a:r>
              <a:rPr lang="en" sz="1200" u="sng">
                <a:latin typeface="Montserrat"/>
                <a:ea typeface="Montserrat"/>
                <a:cs typeface="Montserrat"/>
                <a:sym typeface="Montserrat"/>
              </a:rPr>
              <a:t>I yield my time to (questions, the chair, or to another country [specify the country]): </a:t>
            </a:r>
            <a:r>
              <a:rPr lang="en" sz="1200">
                <a:latin typeface="Montserrat"/>
                <a:ea typeface="Montserrat"/>
                <a:cs typeface="Montserrat"/>
                <a:sym typeface="Montserrat"/>
              </a:rPr>
              <a:t>used by delegates if they finish before the time limit</a:t>
            </a:r>
            <a:endParaRPr sz="1200">
              <a:latin typeface="Montserrat"/>
              <a:ea typeface="Montserrat"/>
              <a:cs typeface="Montserrat"/>
              <a:sym typeface="Montserrat"/>
            </a:endParaRPr>
          </a:p>
          <a:p>
            <a:pPr marL="457200" lvl="0" indent="0" algn="l" rtl="0">
              <a:spcBef>
                <a:spcPts val="0"/>
              </a:spcBef>
              <a:spcAft>
                <a:spcPts val="0"/>
              </a:spcAft>
              <a:buNone/>
            </a:pPr>
            <a:endParaRPr>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983</Words>
  <Application>Microsoft Macintosh PowerPoint</Application>
  <PresentationFormat>On-screen Show (16:9)</PresentationFormat>
  <Paragraphs>95</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Roboto</vt:lpstr>
      <vt:lpstr>Montserrat</vt:lpstr>
      <vt:lpstr>Merriweather</vt:lpstr>
      <vt:lpstr>Paradigm</vt:lpstr>
      <vt:lpstr>Welcome to JWAC!</vt:lpstr>
      <vt:lpstr>Agenda </vt:lpstr>
      <vt:lpstr>Contact</vt:lpstr>
      <vt:lpstr>Dues</vt:lpstr>
      <vt:lpstr>WorldQuest  3 Teams of 4 from AHS to compete at regionals Competition Date: February 12th Use Study Guide Materials</vt:lpstr>
      <vt:lpstr>MODEL UN</vt:lpstr>
      <vt:lpstr>Moderated Caucus | Qatar</vt:lpstr>
      <vt:lpstr>Country in Focus: North Korea | MUN Debate </vt:lpstr>
      <vt:lpstr>Parliamentary Procedures This Meet</vt:lpstr>
      <vt:lpstr>Speaker’s List</vt:lpstr>
      <vt:lpstr>Unmoderated Caucus (Next meet)</vt:lpstr>
      <vt:lpstr>MEETING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JWAC!</dc:title>
  <cp:lastModifiedBy>Noor Khan</cp:lastModifiedBy>
  <cp:revision>1</cp:revision>
  <dcterms:modified xsi:type="dcterms:W3CDTF">2018-11-14T23:29:07Z</dcterms:modified>
</cp:coreProperties>
</file>