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Montserrat"/>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638534-7E07-4FF1-8C97-071A1B489DAE}">
  <a:tblStyle styleId="{E6638534-7E07-4FF1-8C97-071A1B489D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font" Target="fonts/Robo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5.xml"/><Relationship Id="rId33" Type="http://schemas.openxmlformats.org/officeDocument/2006/relationships/font" Target="fonts/Merriweather-boldItalic.fntdata"/><Relationship Id="rId10" Type="http://schemas.openxmlformats.org/officeDocument/2006/relationships/slide" Target="slides/slide4.xml"/><Relationship Id="rId32"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4f3bb99b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4f3bb99b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4e5f604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4e5f604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4e95c3c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4e95c3c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4e95c3cb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4e95c3cb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4e95c3c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4e95c3c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4e5f604f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4e5f604f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22c8b0503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22c8b0503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22c8b050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2c8b050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339c9df6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339c9df6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339c9df6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339c9df6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22c8b050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22c8b050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4e5f604f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4e5f604f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22c8b0503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22c8b0503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4e5f604f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4e5f604f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allenhsjwac.weebly.com/"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Montserrat"/>
                <a:ea typeface="Montserrat"/>
                <a:cs typeface="Montserrat"/>
                <a:sym typeface="Montserrat"/>
              </a:rPr>
              <a:t>Welcome to JWAC!</a:t>
            </a:r>
            <a:endParaRPr sz="6000">
              <a:latin typeface="Montserrat"/>
              <a:ea typeface="Montserrat"/>
              <a:cs typeface="Montserrat"/>
              <a:sym typeface="Montserrat"/>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Wednesday, October 17</a:t>
            </a:r>
            <a:endParaRPr sz="180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Parliamentary Procedure Continued</a:t>
            </a:r>
            <a:endParaRPr>
              <a:latin typeface="Montserrat"/>
              <a:ea typeface="Montserrat"/>
              <a:cs typeface="Montserrat"/>
              <a:sym typeface="Montserrat"/>
            </a:endParaRPr>
          </a:p>
        </p:txBody>
      </p:sp>
      <p:sp>
        <p:nvSpPr>
          <p:cNvPr id="120" name="Google Shape;120;p22"/>
          <p:cNvSpPr txBox="1"/>
          <p:nvPr/>
        </p:nvSpPr>
        <p:spPr>
          <a:xfrm>
            <a:off x="499375" y="1520575"/>
            <a:ext cx="8239500" cy="3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1" name="Google Shape;121;p22"/>
          <p:cNvGraphicFramePr/>
          <p:nvPr/>
        </p:nvGraphicFramePr>
        <p:xfrm>
          <a:off x="412600" y="1387400"/>
          <a:ext cx="3000000" cy="3000000"/>
        </p:xfrm>
        <a:graphic>
          <a:graphicData uri="http://schemas.openxmlformats.org/drawingml/2006/table">
            <a:tbl>
              <a:tblPr>
                <a:noFill/>
                <a:tableStyleId>{E6638534-7E07-4FF1-8C97-071A1B489DAE}</a:tableStyleId>
              </a:tblPr>
              <a:tblGrid>
                <a:gridCol w="2970275"/>
                <a:gridCol w="5356025"/>
              </a:tblGrid>
              <a:tr h="381000">
                <a:tc>
                  <a:txBody>
                    <a:bodyPr>
                      <a:noAutofit/>
                    </a:bodyPr>
                    <a:lstStyle/>
                    <a:p>
                      <a:pPr indent="0" lvl="0" marL="0" rtl="0" algn="l">
                        <a:spcBef>
                          <a:spcPts val="0"/>
                        </a:spcBef>
                        <a:spcAft>
                          <a:spcPts val="0"/>
                        </a:spcAft>
                        <a:buNone/>
                      </a:pPr>
                      <a:r>
                        <a:rPr b="1" lang="en" sz="1100">
                          <a:highlight>
                            <a:srgbClr val="FFFFFF"/>
                          </a:highlight>
                          <a:latin typeface="Verdana"/>
                          <a:ea typeface="Verdana"/>
                          <a:cs typeface="Verdana"/>
                          <a:sym typeface="Verdana"/>
                        </a:rPr>
                        <a:t>Motion to Enter Unmoderated Caucus: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motion temporarily suspends the meeting for a specified amount of time. Use it to create resolutions, talk to other delegates, or anything else you may need to do. It requires a second, is not debatable, and needs a simple majority to pass.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1100">
                          <a:highlight>
                            <a:srgbClr val="FFFFFF"/>
                          </a:highlight>
                          <a:latin typeface="Verdana"/>
                          <a:ea typeface="Verdana"/>
                          <a:cs typeface="Verdana"/>
                          <a:sym typeface="Verdana"/>
                        </a:rPr>
                        <a:t>Motion to Enter Moderated Caucus:</a:t>
                      </a:r>
                      <a:endParaRPr b="1" sz="1100">
                        <a:highlight>
                          <a:srgbClr val="FFFFFF"/>
                        </a:highlight>
                        <a:latin typeface="Verdana"/>
                        <a:ea typeface="Verdana"/>
                        <a:cs typeface="Verdana"/>
                        <a:sym typeface="Verdana"/>
                      </a:endParaRPr>
                    </a:p>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motion brings the body into a moderated debate on the issue on the floor for a specified amount of time. The moderating officer will then recognize speakers for a specified amount of time, who cannot yield to anyone but the Chair at the end of their speech. This motion requires a second, is not debatable, and needs a simple majority to pass. This motion may not be made once debate has been closed.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759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Country in Focus: Qatar | MUN Debate </a:t>
            </a:r>
            <a:endParaRPr>
              <a:latin typeface="Montserrat"/>
              <a:ea typeface="Montserrat"/>
              <a:cs typeface="Montserrat"/>
              <a:sym typeface="Montserrat"/>
            </a:endParaRPr>
          </a:p>
        </p:txBody>
      </p:sp>
      <p:sp>
        <p:nvSpPr>
          <p:cNvPr id="127" name="Google Shape;127;p23"/>
          <p:cNvSpPr txBox="1"/>
          <p:nvPr/>
        </p:nvSpPr>
        <p:spPr>
          <a:xfrm>
            <a:off x="362050" y="1308350"/>
            <a:ext cx="8520600" cy="37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TOPIC: Countering Terrorism (Qatar)</a:t>
            </a:r>
            <a:endParaRPr b="1" sz="18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b="1" lang="en" sz="1200">
                <a:latin typeface="Montserrat"/>
                <a:ea typeface="Montserrat"/>
                <a:cs typeface="Montserrat"/>
                <a:sym typeface="Montserrat"/>
              </a:rPr>
              <a:t>History: </a:t>
            </a:r>
            <a:r>
              <a:rPr lang="en" sz="1200">
                <a:latin typeface="Montserrat"/>
                <a:ea typeface="Montserrat"/>
                <a:cs typeface="Montserrat"/>
                <a:sym typeface="Montserrat"/>
              </a:rPr>
              <a:t>In the last 60 years, Qatar has transformed itself from a poor protectorate of Britain to an independent with rich resources of oil and natural gas</a:t>
            </a:r>
            <a:endParaRPr sz="12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b="1" lang="en" sz="1300">
                <a:latin typeface="Montserrat"/>
                <a:ea typeface="Montserrat"/>
                <a:cs typeface="Montserrat"/>
                <a:sym typeface="Montserrat"/>
              </a:rPr>
              <a:t>Country Info: </a:t>
            </a:r>
            <a:r>
              <a:rPr lang="en" sz="1300">
                <a:latin typeface="Montserrat"/>
                <a:ea typeface="Montserrat"/>
                <a:cs typeface="Montserrat"/>
                <a:sym typeface="Montserrat"/>
              </a:rPr>
              <a:t>2.3M people, 99% of which live in urban settings; absolute monarchy; 3rd in natural gas reserves globally (13% of world total); exports to mainly Japan (17.3%), S Korea (16%), India (12.6%), China (11.2%); imports mainly from China (10.9%), US (8.9%), UAE (8.5%), Germany (8.1%); Primarily an Islamic nation; World Cup to be held in 2022</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b="1" lang="en" sz="1300">
                <a:latin typeface="Montserrat"/>
                <a:ea typeface="Montserrat"/>
                <a:cs typeface="Montserrat"/>
                <a:sym typeface="Montserrat"/>
              </a:rPr>
              <a:t>Situation: </a:t>
            </a:r>
            <a:r>
              <a:rPr lang="en" sz="1300">
                <a:latin typeface="Montserrat"/>
                <a:ea typeface="Montserrat"/>
                <a:cs typeface="Montserrat"/>
                <a:sym typeface="Montserrat"/>
              </a:rPr>
              <a:t>In 2017, </a:t>
            </a:r>
            <a:r>
              <a:rPr lang="en" sz="1300">
                <a:latin typeface="Montserrat"/>
                <a:ea typeface="Montserrat"/>
                <a:cs typeface="Montserrat"/>
                <a:sym typeface="Montserrat"/>
              </a:rPr>
              <a:t>due to accusations of Qatar supporting terrorism with ISIL, </a:t>
            </a:r>
            <a:r>
              <a:rPr lang="en" sz="1300">
                <a:latin typeface="Montserrat"/>
                <a:ea typeface="Montserrat"/>
                <a:cs typeface="Montserrat"/>
                <a:sym typeface="Montserrat"/>
              </a:rPr>
              <a:t>Saudi Arabia, United Arab Emirates, Bahrain, Egypt, and more nations have cut off diplomatic ties with Qatar, preventing Qatar from entering these nations through sea, land, or air; Qatar struck a deal with militant groups in Iraq+Syria, paying millions to release a few thousand captured Qataris; America has openly supported Saudi Arabia even though America’s largest air base of the Middle East is in Qatar; Qatar’s market dropped 7.3% on first day of diplomatic severance; These nations also demand the shut down Al-Jazeera, Qatar’s state sponsored media, terminate Turkish military presence in Qatar, payment of reparation for wrongs, announce severance of ties with terrorist groups, align itself with other Gulf Arab States economically, militarily, politically, and socially</a:t>
            </a:r>
            <a:endParaRPr sz="13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Country in Focus: Qatar | MUN Debate</a:t>
            </a:r>
            <a:endParaRPr/>
          </a:p>
        </p:txBody>
      </p:sp>
      <p:pic>
        <p:nvPicPr>
          <p:cNvPr id="133" name="Google Shape;133;p24"/>
          <p:cNvPicPr preferRelativeResize="0"/>
          <p:nvPr/>
        </p:nvPicPr>
        <p:blipFill>
          <a:blip r:embed="rId3">
            <a:alphaModFix/>
          </a:blip>
          <a:stretch>
            <a:fillRect/>
          </a:stretch>
        </p:blipFill>
        <p:spPr>
          <a:xfrm>
            <a:off x="901638" y="1364425"/>
            <a:ext cx="7340724" cy="331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Country in Focus: Qatar | MUN Debate</a:t>
            </a:r>
            <a:endParaRPr/>
          </a:p>
        </p:txBody>
      </p:sp>
      <p:pic>
        <p:nvPicPr>
          <p:cNvPr id="139" name="Google Shape;139;p25"/>
          <p:cNvPicPr preferRelativeResize="0"/>
          <p:nvPr/>
        </p:nvPicPr>
        <p:blipFill>
          <a:blip r:embed="rId3">
            <a:alphaModFix/>
          </a:blip>
          <a:stretch>
            <a:fillRect/>
          </a:stretch>
        </p:blipFill>
        <p:spPr>
          <a:xfrm>
            <a:off x="797075" y="1270900"/>
            <a:ext cx="7549899" cy="387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YMCA MUN FORMS!</a:t>
            </a:r>
            <a:endParaRPr/>
          </a:p>
        </p:txBody>
      </p:sp>
      <p:sp>
        <p:nvSpPr>
          <p:cNvPr id="145" name="Google Shape;145;p26"/>
          <p:cNvSpPr txBox="1"/>
          <p:nvPr/>
        </p:nvSpPr>
        <p:spPr>
          <a:xfrm>
            <a:off x="474400" y="1533075"/>
            <a:ext cx="8264400" cy="3333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ontserrat"/>
              <a:buChar char="-"/>
            </a:pPr>
            <a:r>
              <a:rPr b="1" lang="en" sz="2400">
                <a:latin typeface="Montserrat"/>
                <a:ea typeface="Montserrat"/>
                <a:cs typeface="Montserrat"/>
                <a:sym typeface="Montserrat"/>
              </a:rPr>
              <a:t>Please turn in $30 and registration forms if you have them!</a:t>
            </a:r>
            <a:endParaRPr b="1" sz="2400">
              <a:latin typeface="Montserrat"/>
              <a:ea typeface="Montserrat"/>
              <a:cs typeface="Montserrat"/>
              <a:sym typeface="Montserrat"/>
            </a:endParaRPr>
          </a:p>
          <a:p>
            <a:pPr indent="0" lvl="0" marL="457200" rtl="0" algn="l">
              <a:spcBef>
                <a:spcPts val="0"/>
              </a:spcBef>
              <a:spcAft>
                <a:spcPts val="0"/>
              </a:spcAft>
              <a:buNone/>
            </a:pPr>
            <a:r>
              <a:t/>
            </a:r>
            <a:endParaRPr b="1" sz="24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539725"/>
            <a:ext cx="8520600" cy="41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Montserrat"/>
                <a:ea typeface="Montserrat"/>
                <a:cs typeface="Montserrat"/>
                <a:sym typeface="Montserrat"/>
              </a:rPr>
              <a:t>MEETING ADJOURNED</a:t>
            </a:r>
            <a:endParaRPr b="1" sz="48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Montserrat"/>
                <a:ea typeface="Montserrat"/>
                <a:cs typeface="Montserrat"/>
                <a:sym typeface="Montserrat"/>
              </a:rPr>
              <a:t>Agenda </a:t>
            </a:r>
            <a:endParaRPr sz="4800">
              <a:latin typeface="Montserrat"/>
              <a:ea typeface="Montserrat"/>
              <a:cs typeface="Montserrat"/>
              <a:sym typeface="Montserrat"/>
            </a:endParaRPr>
          </a:p>
        </p:txBody>
      </p:sp>
      <p:sp>
        <p:nvSpPr>
          <p:cNvPr id="71" name="Google Shape;71;p14"/>
          <p:cNvSpPr txBox="1"/>
          <p:nvPr>
            <p:ph idx="1" type="body"/>
          </p:nvPr>
        </p:nvSpPr>
        <p:spPr>
          <a:xfrm>
            <a:off x="4644675" y="551200"/>
            <a:ext cx="4166400" cy="4280100"/>
          </a:xfrm>
          <a:prstGeom prst="rect">
            <a:avLst/>
          </a:prstGeom>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2400">
                <a:solidFill>
                  <a:schemeClr val="dk1"/>
                </a:solidFill>
                <a:latin typeface="Montserrat"/>
                <a:ea typeface="Montserrat"/>
                <a:cs typeface="Montserrat"/>
                <a:sym typeface="Montserrat"/>
              </a:rPr>
              <a:t>Announcements</a:t>
            </a:r>
            <a:endParaRPr sz="2400">
              <a:solidFill>
                <a:schemeClr val="dk1"/>
              </a:solidFill>
              <a:latin typeface="Montserrat"/>
              <a:ea typeface="Montserrat"/>
              <a:cs typeface="Montserrat"/>
              <a:sym typeface="Montserrat"/>
            </a:endParaRPr>
          </a:p>
          <a:p>
            <a:pPr indent="0" lvl="0" marL="0" rtl="0" algn="ctr">
              <a:lnSpc>
                <a:spcPct val="200000"/>
              </a:lnSpc>
              <a:spcBef>
                <a:spcPts val="1600"/>
              </a:spcBef>
              <a:spcAft>
                <a:spcPts val="0"/>
              </a:spcAft>
              <a:buNone/>
            </a:pPr>
            <a:r>
              <a:rPr lang="en" sz="2400">
                <a:solidFill>
                  <a:schemeClr val="dk1"/>
                </a:solidFill>
                <a:latin typeface="Montserrat"/>
                <a:ea typeface="Montserrat"/>
                <a:cs typeface="Montserrat"/>
                <a:sym typeface="Montserrat"/>
              </a:rPr>
              <a:t>Parliamentary Procedure</a:t>
            </a:r>
            <a:endParaRPr sz="2400">
              <a:solidFill>
                <a:schemeClr val="dk1"/>
              </a:solidFill>
              <a:latin typeface="Montserrat"/>
              <a:ea typeface="Montserrat"/>
              <a:cs typeface="Montserrat"/>
              <a:sym typeface="Montserrat"/>
            </a:endParaRPr>
          </a:p>
          <a:p>
            <a:pPr indent="0" lvl="0" marL="0" rtl="0" algn="ctr">
              <a:lnSpc>
                <a:spcPct val="200000"/>
              </a:lnSpc>
              <a:spcBef>
                <a:spcPts val="1600"/>
              </a:spcBef>
              <a:spcAft>
                <a:spcPts val="0"/>
              </a:spcAft>
              <a:buNone/>
            </a:pPr>
            <a:r>
              <a:rPr lang="en" sz="2400">
                <a:solidFill>
                  <a:schemeClr val="dk1"/>
                </a:solidFill>
                <a:latin typeface="Montserrat"/>
                <a:ea typeface="Montserrat"/>
                <a:cs typeface="Montserrat"/>
                <a:sym typeface="Montserrat"/>
              </a:rPr>
              <a:t>Qatar MUN Debate</a:t>
            </a:r>
            <a:endParaRPr sz="2400">
              <a:solidFill>
                <a:schemeClr val="dk1"/>
              </a:solidFill>
              <a:latin typeface="Montserrat"/>
              <a:ea typeface="Montserrat"/>
              <a:cs typeface="Montserrat"/>
              <a:sym typeface="Montserrat"/>
            </a:endParaRPr>
          </a:p>
          <a:p>
            <a:pPr indent="0" lvl="0" marL="0" rtl="0" algn="ctr">
              <a:lnSpc>
                <a:spcPct val="200000"/>
              </a:lnSpc>
              <a:spcBef>
                <a:spcPts val="1600"/>
              </a:spcBef>
              <a:spcAft>
                <a:spcPts val="0"/>
              </a:spcAft>
              <a:buNone/>
            </a:pPr>
            <a:r>
              <a:rPr lang="en" sz="2400">
                <a:solidFill>
                  <a:schemeClr val="dk1"/>
                </a:solidFill>
                <a:latin typeface="Montserrat"/>
                <a:ea typeface="Montserrat"/>
                <a:cs typeface="Montserrat"/>
                <a:sym typeface="Montserrat"/>
              </a:rPr>
              <a:t>YMCA MUN Forms</a:t>
            </a:r>
            <a:endParaRPr sz="2400">
              <a:solidFill>
                <a:schemeClr val="dk1"/>
              </a:solidFill>
              <a:latin typeface="Montserrat"/>
              <a:ea typeface="Montserrat"/>
              <a:cs typeface="Montserrat"/>
              <a:sym typeface="Montserrat"/>
            </a:endParaRPr>
          </a:p>
          <a:p>
            <a:pPr indent="0" lvl="0" marL="0" rtl="0" algn="l">
              <a:lnSpc>
                <a:spcPct val="200000"/>
              </a:lnSpc>
              <a:spcBef>
                <a:spcPts val="1600"/>
              </a:spcBef>
              <a:spcAft>
                <a:spcPts val="0"/>
              </a:spcAft>
              <a:buNone/>
            </a:pPr>
            <a:r>
              <a:rPr lang="en" sz="2400">
                <a:solidFill>
                  <a:schemeClr val="dk1"/>
                </a:solidFill>
                <a:latin typeface="Montserrat"/>
                <a:ea typeface="Montserrat"/>
                <a:cs typeface="Montserrat"/>
                <a:sym typeface="Montserrat"/>
              </a:rPr>
              <a:t>			</a:t>
            </a:r>
            <a:endParaRPr sz="2400">
              <a:solidFill>
                <a:schemeClr val="dk1"/>
              </a:solidFill>
              <a:latin typeface="Montserrat"/>
              <a:ea typeface="Montserrat"/>
              <a:cs typeface="Montserrat"/>
              <a:sym typeface="Montserrat"/>
            </a:endParaRPr>
          </a:p>
          <a:p>
            <a:pPr indent="0" lvl="0" marL="0" rtl="0" algn="l">
              <a:spcBef>
                <a:spcPts val="1600"/>
              </a:spcBef>
              <a:spcAft>
                <a:spcPts val="1600"/>
              </a:spcAft>
              <a:buNone/>
            </a:pPr>
            <a:r>
              <a:t/>
            </a:r>
            <a:endParaRPr sz="24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Montserrat"/>
                <a:ea typeface="Montserrat"/>
                <a:cs typeface="Montserrat"/>
                <a:sym typeface="Montserrat"/>
              </a:rPr>
              <a:t>Contact</a:t>
            </a:r>
            <a:endParaRPr sz="4800">
              <a:latin typeface="Montserrat"/>
              <a:ea typeface="Montserrat"/>
              <a:cs typeface="Montserrat"/>
              <a:sym typeface="Montserrat"/>
            </a:endParaRPr>
          </a:p>
        </p:txBody>
      </p:sp>
      <p:sp>
        <p:nvSpPr>
          <p:cNvPr id="77" name="Google Shape;77;p15"/>
          <p:cNvSpPr txBox="1"/>
          <p:nvPr>
            <p:ph idx="1" type="body"/>
          </p:nvPr>
        </p:nvSpPr>
        <p:spPr>
          <a:xfrm>
            <a:off x="4644675" y="163275"/>
            <a:ext cx="4166400" cy="44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Montserrat"/>
                <a:ea typeface="Montserrat"/>
                <a:cs typeface="Montserrat"/>
                <a:sym typeface="Montserrat"/>
              </a:rPr>
              <a:t>REMIND: @allenjwac</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INSTAGRAM: @allenhsjwac</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TWITTER: @allenhsjwac</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WEEBLY: </a:t>
            </a:r>
            <a:r>
              <a:rPr b="1" lang="en" sz="1800" u="sng">
                <a:solidFill>
                  <a:schemeClr val="accent5"/>
                </a:solidFill>
                <a:latin typeface="Montserrat"/>
                <a:ea typeface="Montserrat"/>
                <a:cs typeface="Montserrat"/>
                <a:sym typeface="Montserrat"/>
                <a:hlinkClick r:id="rId3"/>
              </a:rPr>
              <a:t>http://allenhsjwac.weebly.com/</a:t>
            </a:r>
            <a:endParaRPr b="1" sz="1800">
              <a:solidFill>
                <a:schemeClr val="accent5"/>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SLACK WEB: ahsjwac.slack.com</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	-to join: bit.ly/2pwQpnm</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       -scan to join:</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800">
                <a:solidFill>
                  <a:schemeClr val="dk1"/>
                </a:solidFill>
                <a:latin typeface="Montserrat"/>
                <a:ea typeface="Montserrat"/>
                <a:cs typeface="Montserrat"/>
                <a:sym typeface="Montserrat"/>
              </a:rPr>
              <a:t>       </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18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1400">
              <a:solidFill>
                <a:schemeClr val="dk1"/>
              </a:solidFill>
              <a:latin typeface="Montserrat"/>
              <a:ea typeface="Montserrat"/>
              <a:cs typeface="Montserrat"/>
              <a:sym typeface="Montserrat"/>
            </a:endParaRPr>
          </a:p>
          <a:p>
            <a:pPr indent="0" lvl="0" marL="0" rtl="0" algn="l">
              <a:spcBef>
                <a:spcPts val="1600"/>
              </a:spcBef>
              <a:spcAft>
                <a:spcPts val="1600"/>
              </a:spcAft>
              <a:buNone/>
            </a:pPr>
            <a:r>
              <a:t/>
            </a:r>
            <a:endParaRPr b="1" sz="1400">
              <a:solidFill>
                <a:schemeClr val="dk1"/>
              </a:solidFill>
              <a:latin typeface="Montserrat"/>
              <a:ea typeface="Montserrat"/>
              <a:cs typeface="Montserrat"/>
              <a:sym typeface="Montserrat"/>
            </a:endParaRPr>
          </a:p>
        </p:txBody>
      </p:sp>
      <p:pic>
        <p:nvPicPr>
          <p:cNvPr id="78" name="Google Shape;78;p15"/>
          <p:cNvPicPr preferRelativeResize="0"/>
          <p:nvPr/>
        </p:nvPicPr>
        <p:blipFill>
          <a:blip r:embed="rId4">
            <a:alphaModFix/>
          </a:blip>
          <a:stretch>
            <a:fillRect/>
          </a:stretch>
        </p:blipFill>
        <p:spPr>
          <a:xfrm>
            <a:off x="6787450" y="3483700"/>
            <a:ext cx="1526175" cy="152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Montserrat"/>
                <a:ea typeface="Montserrat"/>
                <a:cs typeface="Montserrat"/>
                <a:sym typeface="Montserrat"/>
              </a:rPr>
              <a:t>Dues</a:t>
            </a:r>
            <a:endParaRPr sz="4800">
              <a:latin typeface="Montserrat"/>
              <a:ea typeface="Montserrat"/>
              <a:cs typeface="Montserrat"/>
              <a:sym typeface="Montserrat"/>
            </a:endParaRPr>
          </a:p>
        </p:txBody>
      </p:sp>
      <p:sp>
        <p:nvSpPr>
          <p:cNvPr id="84" name="Google Shape;84;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b="1" lang="en" sz="2400">
                <a:solidFill>
                  <a:srgbClr val="000000"/>
                </a:solidFill>
              </a:rPr>
              <a:t>$10 Dues for all JWAC members</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Dues are required for participation in WorldQuest</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Due on 11/7 (3 meets from today)</a:t>
            </a:r>
            <a:endParaRPr b="1"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40925" y="252875"/>
            <a:ext cx="3706500" cy="43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Montserrat"/>
                <a:ea typeface="Montserrat"/>
                <a:cs typeface="Montserrat"/>
                <a:sym typeface="Montserrat"/>
              </a:rPr>
              <a:t>WorldQuest</a:t>
            </a:r>
            <a:endParaRPr sz="4000">
              <a:latin typeface="Montserrat"/>
              <a:ea typeface="Montserrat"/>
              <a:cs typeface="Montserrat"/>
              <a:sym typeface="Montserrat"/>
            </a:endParaRPr>
          </a:p>
          <a:p>
            <a:pPr indent="0" lvl="0" marL="0" rtl="0" algn="l">
              <a:spcBef>
                <a:spcPts val="0"/>
              </a:spcBef>
              <a:spcAft>
                <a:spcPts val="0"/>
              </a:spcAft>
              <a:buNone/>
            </a:pPr>
            <a:r>
              <a:t/>
            </a:r>
            <a:endParaRPr sz="2400">
              <a:latin typeface="Montserrat"/>
              <a:ea typeface="Montserrat"/>
              <a:cs typeface="Montserrat"/>
              <a:sym typeface="Montserrat"/>
            </a:endParaRPr>
          </a:p>
          <a:p>
            <a:pPr indent="-381000" lvl="0" marL="457200" rtl="0" algn="l">
              <a:spcBef>
                <a:spcPts val="0"/>
              </a:spcBef>
              <a:spcAft>
                <a:spcPts val="0"/>
              </a:spcAft>
              <a:buSzPts val="2400"/>
              <a:buFont typeface="Montserrat"/>
              <a:buChar char="-"/>
            </a:pPr>
            <a:r>
              <a:rPr lang="en" sz="2400">
                <a:latin typeface="Montserrat"/>
                <a:ea typeface="Montserrat"/>
                <a:cs typeface="Montserrat"/>
                <a:sym typeface="Montserrat"/>
              </a:rPr>
              <a:t>3 Teams of 4 from AHS to compete at regionals</a:t>
            </a:r>
            <a:endParaRPr sz="2400">
              <a:latin typeface="Montserrat"/>
              <a:ea typeface="Montserrat"/>
              <a:cs typeface="Montserrat"/>
              <a:sym typeface="Montserrat"/>
            </a:endParaRPr>
          </a:p>
          <a:p>
            <a:pPr indent="-381000" lvl="0" marL="457200" rtl="0" algn="l">
              <a:spcBef>
                <a:spcPts val="0"/>
              </a:spcBef>
              <a:spcAft>
                <a:spcPts val="0"/>
              </a:spcAft>
              <a:buSzPts val="2400"/>
              <a:buFont typeface="Montserrat"/>
              <a:buChar char="-"/>
            </a:pPr>
            <a:r>
              <a:rPr lang="en" sz="2400">
                <a:latin typeface="Montserrat"/>
                <a:ea typeface="Montserrat"/>
                <a:cs typeface="Montserrat"/>
                <a:sym typeface="Montserrat"/>
              </a:rPr>
              <a:t>Competition Date: February 12th</a:t>
            </a:r>
            <a:endParaRPr sz="2400">
              <a:latin typeface="Montserrat"/>
              <a:ea typeface="Montserrat"/>
              <a:cs typeface="Montserrat"/>
              <a:sym typeface="Montserrat"/>
            </a:endParaRPr>
          </a:p>
          <a:p>
            <a:pPr indent="-381000" lvl="0" marL="457200" rtl="0" algn="l">
              <a:spcBef>
                <a:spcPts val="0"/>
              </a:spcBef>
              <a:spcAft>
                <a:spcPts val="0"/>
              </a:spcAft>
              <a:buSzPts val="2400"/>
              <a:buFont typeface="Montserrat"/>
              <a:buChar char="-"/>
            </a:pPr>
            <a:r>
              <a:rPr lang="en" sz="2400">
                <a:latin typeface="Montserrat"/>
                <a:ea typeface="Montserrat"/>
                <a:cs typeface="Montserrat"/>
                <a:sym typeface="Montserrat"/>
              </a:rPr>
              <a:t>Use Study Guide Materials</a:t>
            </a:r>
            <a:endParaRPr sz="2400">
              <a:latin typeface="Montserrat"/>
              <a:ea typeface="Montserrat"/>
              <a:cs typeface="Montserrat"/>
              <a:sym typeface="Montserrat"/>
            </a:endParaRPr>
          </a:p>
        </p:txBody>
      </p:sp>
      <p:sp>
        <p:nvSpPr>
          <p:cNvPr id="90" name="Google Shape;90;p17"/>
          <p:cNvSpPr txBox="1"/>
          <p:nvPr>
            <p:ph idx="1" type="body"/>
          </p:nvPr>
        </p:nvSpPr>
        <p:spPr>
          <a:xfrm>
            <a:off x="4637375" y="84400"/>
            <a:ext cx="4166400" cy="4098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000000"/>
                </a:solidFill>
                <a:latin typeface="Montserrat"/>
                <a:ea typeface="Montserrat"/>
                <a:cs typeface="Montserrat"/>
                <a:sym typeface="Montserrat"/>
              </a:rPr>
              <a:t>TOPICS</a:t>
            </a:r>
            <a:endParaRPr b="1" sz="24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1.     Country in Focus: Qatar</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2.     How to Deal with North Korea</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3.     Global Refugee and Migration Crisis</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4.     #WeAreNATO – The Alliance at 70</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5.     Great Decisions (2018 Foreign Policy Association publication)</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6.     Japan-U.S. Relations</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7.     Space Policy</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8.     World Trade Organization (WTO)</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9.     Bridging Divides to Build Peace</a:t>
            </a:r>
            <a:endParaRPr b="1" sz="1200">
              <a:solidFill>
                <a:srgbClr val="000000"/>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200">
                <a:solidFill>
                  <a:srgbClr val="000000"/>
                </a:solidFill>
                <a:latin typeface="Montserrat"/>
                <a:ea typeface="Montserrat"/>
                <a:cs typeface="Montserrat"/>
                <a:sym typeface="Montserrat"/>
              </a:rPr>
              <a:t>10.  Current Events (from August 2018 to day of the competition)</a:t>
            </a:r>
            <a:endParaRPr b="1" sz="1200">
              <a:solidFill>
                <a:srgbClr val="000000"/>
              </a:solidFill>
              <a:latin typeface="Montserrat"/>
              <a:ea typeface="Montserrat"/>
              <a:cs typeface="Montserrat"/>
              <a:sym typeface="Montserrat"/>
            </a:endParaRPr>
          </a:p>
          <a:p>
            <a:pPr indent="0" lvl="0" marL="914400" rtl="0" algn="l">
              <a:spcBef>
                <a:spcPts val="1600"/>
              </a:spcBef>
              <a:spcAft>
                <a:spcPts val="1600"/>
              </a:spcAft>
              <a:buNone/>
            </a:pPr>
            <a:r>
              <a:t/>
            </a:r>
            <a:endParaRPr sz="180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6000">
                <a:latin typeface="Montserrat"/>
                <a:ea typeface="Montserrat"/>
                <a:cs typeface="Montserrat"/>
                <a:sym typeface="Montserrat"/>
              </a:rPr>
              <a:t>MODEL UN</a:t>
            </a:r>
            <a:endParaRPr b="1" sz="6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Recap of Zombie Apocalypse</a:t>
            </a:r>
            <a:endParaRPr>
              <a:latin typeface="Montserrat"/>
              <a:ea typeface="Montserrat"/>
              <a:cs typeface="Montserrat"/>
              <a:sym typeface="Montserrat"/>
            </a:endParaRPr>
          </a:p>
        </p:txBody>
      </p:sp>
      <p:sp>
        <p:nvSpPr>
          <p:cNvPr id="101" name="Google Shape;101;p19"/>
          <p:cNvSpPr txBox="1"/>
          <p:nvPr/>
        </p:nvSpPr>
        <p:spPr>
          <a:xfrm>
            <a:off x="399500" y="1583000"/>
            <a:ext cx="8520600" cy="3395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Direct speeches to the entire assembly, not specific delegates</a:t>
            </a:r>
            <a:endParaRPr b="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Keep comments to yourself until given the opportunity to speak up</a:t>
            </a:r>
            <a:endParaRPr b="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Vote and argue on resolutions based NOT on your personal opinions, but your country’s perspectives (you are representing a nation, not yourself)</a:t>
            </a:r>
            <a:endParaRPr b="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Briefly study+understand your country’s political, economic, and social situation before the debate (a good source is the CIA Factbook)</a:t>
            </a:r>
            <a:endParaRPr b="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Mention your country before speaking</a:t>
            </a:r>
            <a:endParaRPr b="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AutoNum type="arabicPeriod"/>
            </a:pPr>
            <a:r>
              <a:rPr b="1" lang="en" sz="1800">
                <a:latin typeface="Merriweather"/>
                <a:ea typeface="Merriweather"/>
                <a:cs typeface="Merriweather"/>
                <a:sym typeface="Merriweather"/>
              </a:rPr>
              <a:t>Overall it was a great first debate; we are glad that many of y’all spoke up :)</a:t>
            </a:r>
            <a:endParaRPr b="1" sz="18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Parliamentary Procedure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07" name="Google Shape;107;p20"/>
          <p:cNvSpPr txBox="1"/>
          <p:nvPr/>
        </p:nvSpPr>
        <p:spPr>
          <a:xfrm>
            <a:off x="427425" y="1572025"/>
            <a:ext cx="8404800" cy="3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800">
              <a:solidFill>
                <a:schemeClr val="dk1"/>
              </a:solidFill>
            </a:endParaRPr>
          </a:p>
        </p:txBody>
      </p:sp>
      <p:graphicFrame>
        <p:nvGraphicFramePr>
          <p:cNvPr id="108" name="Google Shape;108;p20"/>
          <p:cNvGraphicFramePr/>
          <p:nvPr/>
        </p:nvGraphicFramePr>
        <p:xfrm>
          <a:off x="427425" y="1411750"/>
          <a:ext cx="3000000" cy="3000000"/>
        </p:xfrm>
        <a:graphic>
          <a:graphicData uri="http://schemas.openxmlformats.org/drawingml/2006/table">
            <a:tbl>
              <a:tblPr>
                <a:noFill/>
                <a:tableStyleId>{E6638534-7E07-4FF1-8C97-071A1B489DAE}</a:tableStyleId>
              </a:tblPr>
              <a:tblGrid>
                <a:gridCol w="2742625"/>
                <a:gridCol w="5662175"/>
              </a:tblGrid>
              <a:tr h="1047775">
                <a:tc>
                  <a:txBody>
                    <a:bodyPr>
                      <a:noAutofit/>
                    </a:bodyPr>
                    <a:lstStyle/>
                    <a:p>
                      <a:pPr indent="0" lvl="0" marL="0" rtl="0" algn="l">
                        <a:spcBef>
                          <a:spcPts val="0"/>
                        </a:spcBef>
                        <a:spcAft>
                          <a:spcPts val="0"/>
                        </a:spcAft>
                        <a:buNone/>
                      </a:pPr>
                      <a:r>
                        <a:rPr b="1" lang="en" sz="1100">
                          <a:highlight>
                            <a:srgbClr val="FFFFFF"/>
                          </a:highlight>
                          <a:latin typeface="Verdana"/>
                          <a:ea typeface="Verdana"/>
                          <a:cs typeface="Verdana"/>
                          <a:sym typeface="Verdana"/>
                        </a:rPr>
                        <a:t>Point of Order:</a:t>
                      </a:r>
                      <a:endParaRPr/>
                    </a:p>
                  </a:txBody>
                  <a:tcPr marT="91425" marB="91425" marR="91425" marL="91425"/>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point may be raised when you feel that a delegate or the Chair is not abiding by correct parliamentary procedure (as laid out for the conference). A point of order is allowed to interrupt the speaker.</a:t>
                      </a:r>
                      <a:endParaRPr/>
                    </a:p>
                  </a:txBody>
                  <a:tcPr marT="91425" marB="91425" marR="91425" marL="91425"/>
                </a:tc>
              </a:tr>
              <a:tr h="1254575">
                <a:tc>
                  <a:txBody>
                    <a:bodyPr>
                      <a:noAutofit/>
                    </a:bodyPr>
                    <a:lstStyle/>
                    <a:p>
                      <a:pPr indent="0" lvl="0" marL="0" rtl="0" algn="l">
                        <a:spcBef>
                          <a:spcPts val="0"/>
                        </a:spcBef>
                        <a:spcAft>
                          <a:spcPts val="0"/>
                        </a:spcAft>
                        <a:buNone/>
                      </a:pPr>
                      <a:r>
                        <a:rPr b="1" lang="en" sz="1100">
                          <a:highlight>
                            <a:srgbClr val="FFFFFF"/>
                          </a:highlight>
                          <a:latin typeface="Verdana"/>
                          <a:ea typeface="Verdana"/>
                          <a:cs typeface="Verdana"/>
                          <a:sym typeface="Verdana"/>
                        </a:rPr>
                        <a:t>Point of Personal Privilege:</a:t>
                      </a:r>
                      <a:endParaRPr/>
                    </a:p>
                  </a:txBody>
                  <a:tcPr marT="91425" marB="91425" marR="91425" marL="91425"/>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point is used to indicate personal discomforts or impediments to debate. It may be raised during the debate if, for example, you cannot hear the speaker or feel uncomfortably hot or cold. This point is allowed to interrupt a speaker, but may not refer to the content of any speech or working paper.</a:t>
                      </a:r>
                      <a:endParaRPr/>
                    </a:p>
                  </a:txBody>
                  <a:tcPr marT="91425" marB="91425" marR="91425" marL="91425"/>
                </a:tc>
              </a:tr>
              <a:tr h="1047775">
                <a:tc>
                  <a:txBody>
                    <a:bodyPr>
                      <a:noAutofit/>
                    </a:bodyPr>
                    <a:lstStyle/>
                    <a:p>
                      <a:pPr indent="0" lvl="0" marL="0" rtl="0" algn="l">
                        <a:spcBef>
                          <a:spcPts val="0"/>
                        </a:spcBef>
                        <a:spcAft>
                          <a:spcPts val="0"/>
                        </a:spcAft>
                        <a:buNone/>
                      </a:pPr>
                      <a:r>
                        <a:rPr b="1" lang="en" sz="1100">
                          <a:highlight>
                            <a:srgbClr val="FFFFFF"/>
                          </a:highlight>
                          <a:latin typeface="Verdana"/>
                          <a:ea typeface="Verdana"/>
                          <a:cs typeface="Verdana"/>
                          <a:sym typeface="Verdana"/>
                        </a:rPr>
                        <a:t>Point of Inquiry:</a:t>
                      </a:r>
                      <a:endParaRPr/>
                    </a:p>
                  </a:txBody>
                  <a:tcPr marT="91425" marB="91425" marR="91425" marL="91425"/>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point may be raised after a speaker yields to questions. It is used to ask a question of the speaker relating to</a:t>
                      </a:r>
                      <a:r>
                        <a:rPr lang="en">
                          <a:solidFill>
                            <a:srgbClr val="FFFFFF"/>
                          </a:solidFill>
                          <a:highlight>
                            <a:srgbClr val="FFFFFF"/>
                          </a:highlight>
                          <a:latin typeface="Verdana"/>
                          <a:ea typeface="Verdana"/>
                          <a:cs typeface="Verdana"/>
                          <a:sym typeface="Verdana"/>
                        </a:rPr>
                        <a:t> </a:t>
                      </a:r>
                      <a:r>
                        <a:rPr lang="en">
                          <a:highlight>
                            <a:srgbClr val="FFFFFF"/>
                          </a:highlight>
                          <a:latin typeface="Verdana"/>
                          <a:ea typeface="Verdana"/>
                          <a:cs typeface="Verdana"/>
                          <a:sym typeface="Verdana"/>
                        </a:rPr>
                        <a:t>the speech just given. It may also be used to ask the chair a questions regarding parliamentary procedure during a normal session.</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Parliamentary Procedure Continued</a:t>
            </a:r>
            <a:endParaRPr>
              <a:latin typeface="Montserrat"/>
              <a:ea typeface="Montserrat"/>
              <a:cs typeface="Montserrat"/>
              <a:sym typeface="Montserrat"/>
            </a:endParaRPr>
          </a:p>
        </p:txBody>
      </p:sp>
      <p:graphicFrame>
        <p:nvGraphicFramePr>
          <p:cNvPr id="114" name="Google Shape;114;p21"/>
          <p:cNvGraphicFramePr/>
          <p:nvPr/>
        </p:nvGraphicFramePr>
        <p:xfrm>
          <a:off x="311725" y="1376375"/>
          <a:ext cx="3000000" cy="3000000"/>
        </p:xfrm>
        <a:graphic>
          <a:graphicData uri="http://schemas.openxmlformats.org/drawingml/2006/table">
            <a:tbl>
              <a:tblPr>
                <a:noFill/>
                <a:tableStyleId>{E6638534-7E07-4FF1-8C97-071A1B489DAE}</a:tableStyleId>
              </a:tblPr>
              <a:tblGrid>
                <a:gridCol w="2734875"/>
                <a:gridCol w="5915875"/>
              </a:tblGrid>
              <a:tr h="2233125">
                <a:tc>
                  <a:txBody>
                    <a:bodyPr>
                      <a:noAutofit/>
                    </a:bodyPr>
                    <a:lstStyle/>
                    <a:p>
                      <a:pPr indent="0" lvl="0" marL="0" rtl="0" algn="l">
                        <a:spcBef>
                          <a:spcPts val="0"/>
                        </a:spcBef>
                        <a:spcAft>
                          <a:spcPts val="0"/>
                        </a:spcAft>
                        <a:buNone/>
                      </a:pPr>
                      <a:r>
                        <a:rPr b="1" lang="en" sz="1100">
                          <a:highlight>
                            <a:srgbClr val="FFFFFF"/>
                          </a:highlight>
                          <a:latin typeface="Verdana"/>
                          <a:ea typeface="Verdana"/>
                          <a:cs typeface="Verdana"/>
                          <a:sym typeface="Verdana"/>
                        </a:rPr>
                        <a:t>Motion to Open Debate: </a:t>
                      </a:r>
                      <a:endParaRPr b="1" sz="1100">
                        <a:highlight>
                          <a:srgbClr val="FFFFFF"/>
                        </a:highlight>
                        <a:latin typeface="Verdana"/>
                        <a:ea typeface="Verdana"/>
                        <a:cs typeface="Verdana"/>
                        <a:sym typeface="Verdana"/>
                      </a:endParaRPr>
                    </a:p>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is the first motion of the conference and is made to move into formal debate and open the primary speakers list. If there are multiple topics on the agenda, the body will first debate on the order they are to be discussed until there is a motion to set the agenda. All delegates wishing to be added</a:t>
                      </a:r>
                      <a:r>
                        <a:rPr lang="en">
                          <a:solidFill>
                            <a:srgbClr val="FFFFFF"/>
                          </a:solidFill>
                          <a:highlight>
                            <a:srgbClr val="FFFFFF"/>
                          </a:highlight>
                          <a:latin typeface="Verdana"/>
                          <a:ea typeface="Verdana"/>
                          <a:cs typeface="Verdana"/>
                          <a:sym typeface="Verdana"/>
                        </a:rPr>
                        <a:t> </a:t>
                      </a:r>
                      <a:r>
                        <a:rPr lang="en">
                          <a:highlight>
                            <a:srgbClr val="FFFFFF"/>
                          </a:highlight>
                          <a:latin typeface="Verdana"/>
                          <a:ea typeface="Verdana"/>
                          <a:cs typeface="Verdana"/>
                          <a:sym typeface="Verdana"/>
                        </a:rPr>
                        <a:t>to the speakers list should raise their placards at the request of the chair or send a note to the dais. Speaking time during debate may be limited with a Motion to Limit Debate (see below).</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22725">
                <a:tc>
                  <a:txBody>
                    <a:bodyPr>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1100">
                          <a:highlight>
                            <a:srgbClr val="FFFFFF"/>
                          </a:highlight>
                          <a:latin typeface="Verdana"/>
                          <a:ea typeface="Verdana"/>
                          <a:cs typeface="Verdana"/>
                          <a:sym typeface="Verdana"/>
                        </a:rPr>
                        <a:t>Motion to Adjourn the Session: </a:t>
                      </a:r>
                      <a:endParaRPr b="1" sz="1100">
                        <a:highlight>
                          <a:srgbClr val="FFFFFF"/>
                        </a:highlight>
                        <a:latin typeface="Verdana"/>
                        <a:ea typeface="Verdana"/>
                        <a:cs typeface="Verdana"/>
                        <a:sym typeface="Verdana"/>
                      </a:endParaRPr>
                    </a:p>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highlight>
                            <a:srgbClr val="FFFFFF"/>
                          </a:highlight>
                          <a:latin typeface="Verdana"/>
                          <a:ea typeface="Verdana"/>
                          <a:cs typeface="Verdana"/>
                          <a:sym typeface="Verdana"/>
                        </a:rPr>
                        <a:t>This motion adjourns the</a:t>
                      </a:r>
                      <a:r>
                        <a:rPr lang="en">
                          <a:solidFill>
                            <a:srgbClr val="FFFFFF"/>
                          </a:solidFill>
                          <a:highlight>
                            <a:srgbClr val="FFFFFF"/>
                          </a:highlight>
                          <a:latin typeface="Verdana"/>
                          <a:ea typeface="Verdana"/>
                          <a:cs typeface="Verdana"/>
                          <a:sym typeface="Verdana"/>
                        </a:rPr>
                        <a:t> </a:t>
                      </a:r>
                      <a:r>
                        <a:rPr lang="en">
                          <a:highlight>
                            <a:srgbClr val="FFFFFF"/>
                          </a:highlight>
                          <a:latin typeface="Verdana"/>
                          <a:ea typeface="Verdana"/>
                          <a:cs typeface="Verdana"/>
                          <a:sym typeface="Verdana"/>
                        </a:rPr>
                        <a:t>committee sessions for good. It will only be entertained by the chair at the end of the last committee session. This motion requires a second, is not debatable, and needs a simple majority to pass.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